
<file path=[Content_Types].xml><?xml version="1.0" encoding="utf-8"?>
<Types xmlns="http://schemas.openxmlformats.org/package/2006/content-types">
  <Default Extension="tmp" ContentType="image/png"/>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Lst>
  <p:notesMasterIdLst>
    <p:notesMasterId r:id="rId19"/>
  </p:notesMasterIdLst>
  <p:sldIdLst>
    <p:sldId id="279" r:id="rId5"/>
    <p:sldId id="302" r:id="rId6"/>
    <p:sldId id="330" r:id="rId7"/>
    <p:sldId id="314" r:id="rId8"/>
    <p:sldId id="303" r:id="rId9"/>
    <p:sldId id="332" r:id="rId10"/>
    <p:sldId id="323" r:id="rId11"/>
    <p:sldId id="318" r:id="rId12"/>
    <p:sldId id="324" r:id="rId13"/>
    <p:sldId id="319" r:id="rId14"/>
    <p:sldId id="331" r:id="rId15"/>
    <p:sldId id="328" r:id="rId16"/>
    <p:sldId id="333" r:id="rId17"/>
    <p:sldId id="322" r:id="rId1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0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91F"/>
    <a:srgbClr val="007DC3"/>
    <a:srgbClr val="005D9D"/>
    <a:srgbClr val="DD5F2A"/>
    <a:srgbClr val="474847"/>
    <a:srgbClr val="3B3C3B"/>
    <a:srgbClr val="F47D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5952" autoAdjust="0"/>
  </p:normalViewPr>
  <p:slideViewPr>
    <p:cSldViewPr snapToGrid="0" snapToObjects="1">
      <p:cViewPr varScale="1">
        <p:scale>
          <a:sx n="114" d="100"/>
          <a:sy n="114" d="100"/>
        </p:scale>
        <p:origin x="1542" y="84"/>
      </p:cViewPr>
      <p:guideLst>
        <p:guide orient="horz" pos="2160"/>
        <p:guide pos="20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7687B-0FA2-4A14-B66C-110C5B3C48A5}" type="datetimeFigureOut">
              <a:rPr lang="en-AU" smtClean="0"/>
              <a:t>25/08/2021</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DD38C8-C01B-40BF-A788-5B3FE62BD6A0}" type="slidenum">
              <a:rPr lang="en-AU" smtClean="0"/>
              <a:t>‹#›</a:t>
            </a:fld>
            <a:endParaRPr lang="en-AU"/>
          </a:p>
        </p:txBody>
      </p:sp>
    </p:spTree>
    <p:extLst>
      <p:ext uri="{BB962C8B-B14F-4D97-AF65-F5344CB8AC3E}">
        <p14:creationId xmlns:p14="http://schemas.microsoft.com/office/powerpoint/2010/main" val="224457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9060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9684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335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3926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Placeholder 1"/>
          <p:cNvSpPr>
            <a:spLocks noGrp="1"/>
          </p:cNvSpPr>
          <p:nvPr>
            <p:ph type="title"/>
          </p:nvPr>
        </p:nvSpPr>
        <p:spPr>
          <a:xfrm>
            <a:off x="604956" y="1241158"/>
            <a:ext cx="8148190" cy="562804"/>
          </a:xfrm>
          <a:prstGeom prst="rect">
            <a:avLst/>
          </a:prstGeom>
        </p:spPr>
        <p:txBody>
          <a:bodyPr vert="horz" lIns="91440" tIns="45720" rIns="91440" bIns="45720" rtlCol="0" anchor="ctr">
            <a:noAutofit/>
          </a:bodyPr>
          <a:lstStyle>
            <a:lvl1pPr algn="l">
              <a:defRPr/>
            </a:lvl1pPr>
          </a:lstStyle>
          <a:p>
            <a:r>
              <a:rPr lang="en-US"/>
              <a:t>Click to edit Master title style</a:t>
            </a:r>
            <a:endParaRPr lang="en-US" dirty="0"/>
          </a:p>
        </p:txBody>
      </p:sp>
      <p:sp>
        <p:nvSpPr>
          <p:cNvPr id="6" name="Text Placeholder 2"/>
          <p:cNvSpPr>
            <a:spLocks noGrp="1"/>
          </p:cNvSpPr>
          <p:nvPr>
            <p:ph idx="1" hasCustomPrompt="1"/>
          </p:nvPr>
        </p:nvSpPr>
        <p:spPr>
          <a:xfrm>
            <a:off x="604956" y="1964664"/>
            <a:ext cx="8148190" cy="3726818"/>
          </a:xfrm>
          <a:prstGeom prst="rect">
            <a:avLst/>
          </a:prstGeom>
        </p:spPr>
        <p:txBody>
          <a:bodyPr vert="horz" lIns="91440" tIns="45720" rIns="91440" bIns="45720" rtlCol="0">
            <a:normAutofit/>
          </a:bodyPr>
          <a:lstStyle>
            <a:lvl1pPr algn="l">
              <a:spcBef>
                <a:spcPts val="450"/>
              </a:spcBef>
              <a:defRPr sz="2000" b="1"/>
            </a:lvl1pPr>
            <a:lvl2pPr>
              <a:spcBef>
                <a:spcPts val="450"/>
              </a:spcBef>
              <a:defRPr sz="1600">
                <a:solidFill>
                  <a:schemeClr val="accent6"/>
                </a:solidFill>
              </a:defRPr>
            </a:lvl2pPr>
            <a:lvl3pPr marL="285750" indent="-285750">
              <a:spcBef>
                <a:spcPts val="450"/>
              </a:spcBef>
              <a:buClr>
                <a:schemeClr val="tx2"/>
              </a:buClr>
              <a:buFont typeface="Arial"/>
              <a:buChar char="•"/>
              <a:defRPr sz="1600">
                <a:solidFill>
                  <a:schemeClr val="accent6"/>
                </a:solidFill>
              </a:defRPr>
            </a:lvl3pPr>
            <a:lvl4pPr marL="572400" indent="-285750">
              <a:spcBef>
                <a:spcPts val="450"/>
              </a:spcBef>
              <a:buFont typeface="Lucida Grande"/>
              <a:buChar char="-"/>
              <a:defRPr sz="1600">
                <a:solidFill>
                  <a:schemeClr val="accent6"/>
                </a:solidFill>
              </a:defRPr>
            </a:lvl4pPr>
            <a:lvl5pPr marL="860400" indent="-285750">
              <a:spcBef>
                <a:spcPts val="450"/>
              </a:spcBef>
              <a:buClr>
                <a:schemeClr val="bg2"/>
              </a:buClr>
              <a:buFont typeface="Arial"/>
              <a:buChar char="•"/>
              <a:defRPr sz="1600">
                <a:solidFill>
                  <a:schemeClr val="accent6"/>
                </a:solidFill>
              </a:defRPr>
            </a:lvl5pPr>
          </a:lstStyle>
          <a:p>
            <a:pPr lvl="0"/>
            <a:r>
              <a:rPr lang="en-US" dirty="0"/>
              <a:t>Click to edit Master text styles</a:t>
            </a:r>
          </a:p>
          <a:p>
            <a:pPr lvl="1"/>
            <a:r>
              <a:rPr lang="en-US" dirty="0"/>
              <a:t>Second level main body text</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172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577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SA NSW B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2225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4222" y="1241158"/>
            <a:ext cx="5168924" cy="1599879"/>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64836444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32" r:id="rId7"/>
  </p:sldLayoutIdLst>
  <p:hf sldNum="0" hdr="0" dt="0"/>
  <p:txStyles>
    <p:titleStyle>
      <a:lvl1pPr algn="r" defTabSz="457200" rtl="0" eaLnBrk="1" latinLnBrk="0" hangingPunct="1">
        <a:spcBef>
          <a:spcPct val="0"/>
        </a:spcBef>
        <a:buNone/>
        <a:defRPr sz="2800" kern="1200">
          <a:solidFill>
            <a:schemeClr val="tx2"/>
          </a:solidFill>
          <a:latin typeface="+mj-lt"/>
          <a:ea typeface="+mj-ea"/>
          <a:cs typeface="Verdana"/>
        </a:defRPr>
      </a:lvl1pPr>
    </p:titleStyle>
    <p:bodyStyle>
      <a:lvl1pPr marL="342900" indent="-342900" algn="l" defTabSz="457200" rtl="0" eaLnBrk="1" latinLnBrk="0" hangingPunct="1">
        <a:spcBef>
          <a:spcPct val="20000"/>
        </a:spcBef>
        <a:buClr>
          <a:srgbClr val="F47D30"/>
        </a:buClr>
        <a:buFont typeface="Arial"/>
        <a:buNone/>
        <a:defRPr sz="2000" b="1" i="0" kern="1200">
          <a:solidFill>
            <a:srgbClr val="474847"/>
          </a:solidFill>
          <a:latin typeface="Verdana"/>
          <a:ea typeface="+mn-ea"/>
          <a:cs typeface="Verdana"/>
        </a:defRPr>
      </a:lvl1pPr>
      <a:lvl2pPr marL="0" indent="0" algn="l" defTabSz="457200" rtl="0" eaLnBrk="1" latinLnBrk="0" hangingPunct="1">
        <a:lnSpc>
          <a:spcPts val="2760"/>
        </a:lnSpc>
        <a:spcBef>
          <a:spcPct val="20000"/>
        </a:spcBef>
        <a:buClr>
          <a:srgbClr val="F47D30"/>
        </a:buClr>
        <a:buFontTx/>
        <a:buNone/>
        <a:defRPr sz="2000" kern="1200" baseline="0">
          <a:solidFill>
            <a:srgbClr val="474847"/>
          </a:solidFill>
          <a:latin typeface="Verdana"/>
          <a:ea typeface="+mn-ea"/>
          <a:cs typeface="Verdana"/>
        </a:defRPr>
      </a:lvl2pPr>
      <a:lvl3pPr marL="0" indent="-230400" algn="l" defTabSz="457200" rtl="0" eaLnBrk="1" latinLnBrk="0" hangingPunct="1">
        <a:spcBef>
          <a:spcPct val="20000"/>
        </a:spcBef>
        <a:buClr>
          <a:srgbClr val="F47D30"/>
        </a:buClr>
        <a:buFont typeface="Arial"/>
        <a:buChar char="•"/>
        <a:defRPr sz="2000" kern="1200">
          <a:solidFill>
            <a:srgbClr val="474847"/>
          </a:solidFill>
          <a:latin typeface="Verdana"/>
          <a:ea typeface="+mn-ea"/>
          <a:cs typeface="Verdana"/>
        </a:defRPr>
      </a:lvl3pPr>
      <a:lvl4pPr marL="468000" indent="-228600" algn="l" defTabSz="457200" rtl="0" eaLnBrk="1" latinLnBrk="0" hangingPunct="1">
        <a:spcBef>
          <a:spcPct val="20000"/>
        </a:spcBef>
        <a:buFont typeface="Lucida Grande"/>
        <a:buChar char="-"/>
        <a:defRPr sz="2000" kern="1200">
          <a:solidFill>
            <a:srgbClr val="474847"/>
          </a:solidFill>
          <a:latin typeface="Verdana"/>
          <a:ea typeface="+mn-ea"/>
          <a:cs typeface="Verdana"/>
        </a:defRPr>
      </a:lvl4pPr>
      <a:lvl5pPr marL="684000" indent="-228600" algn="l" defTabSz="457200" rtl="0" eaLnBrk="1" latinLnBrk="0" hangingPunct="1">
        <a:spcBef>
          <a:spcPct val="20000"/>
        </a:spcBef>
        <a:buFont typeface="Arial"/>
        <a:buChar char="»"/>
        <a:defRPr sz="2000" kern="1200">
          <a:solidFill>
            <a:srgbClr val="47484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apprenticeshipsupport.com.au/talentmix" TargetMode="External"/><Relationship Id="rId2" Type="http://schemas.openxmlformats.org/officeDocument/2006/relationships/image" Target="../media/image17.jpg"/><Relationship Id="rId1" Type="http://schemas.openxmlformats.org/officeDocument/2006/relationships/slideLayout" Target="../slideLayouts/slideLayout5.xml"/><Relationship Id="rId6" Type="http://schemas.openxmlformats.org/officeDocument/2006/relationships/hyperlink" Target="mailto:rebecca.niblock@businessaustralia.com" TargetMode="External"/><Relationship Id="rId5" Type="http://schemas.openxmlformats.org/officeDocument/2006/relationships/hyperlink" Target="mailto:tony.keir@businessaustralia.com" TargetMode="External"/><Relationship Id="rId4" Type="http://schemas.openxmlformats.org/officeDocument/2006/relationships/hyperlink" Target="mailto:info@apprenticeshipsupport.com.a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3710" cy="6858000"/>
          </a:xfrm>
          <a:prstGeom prst="rect">
            <a:avLst/>
          </a:prstGeom>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774"/>
            <a:ext cx="9203121" cy="6814226"/>
          </a:xfrm>
          <a:prstGeom prst="rect">
            <a:avLst/>
          </a:prstGeom>
        </p:spPr>
      </p:pic>
      <p:pic>
        <p:nvPicPr>
          <p:cNvPr id="4" name="Picture 3">
            <a:extLst>
              <a:ext uri="{FF2B5EF4-FFF2-40B4-BE49-F238E27FC236}">
                <a16:creationId xmlns:a16="http://schemas.microsoft.com/office/drawing/2014/main" id="{469F23FC-E3B7-4FEF-8A87-51878D19D618}"/>
              </a:ext>
            </a:extLst>
          </p:cNvPr>
          <p:cNvPicPr>
            <a:picLocks noChangeAspect="1"/>
          </p:cNvPicPr>
          <p:nvPr/>
        </p:nvPicPr>
        <p:blipFill>
          <a:blip r:embed="rId4"/>
          <a:stretch>
            <a:fillRect/>
          </a:stretch>
        </p:blipFill>
        <p:spPr>
          <a:xfrm>
            <a:off x="9710" y="236720"/>
            <a:ext cx="9144000" cy="6858000"/>
          </a:xfrm>
          <a:prstGeom prst="rect">
            <a:avLst/>
          </a:prstGeom>
        </p:spPr>
      </p:pic>
      <p:sp>
        <p:nvSpPr>
          <p:cNvPr id="3" name="Rectangle 2">
            <a:extLst>
              <a:ext uri="{FF2B5EF4-FFF2-40B4-BE49-F238E27FC236}">
                <a16:creationId xmlns:a16="http://schemas.microsoft.com/office/drawing/2014/main" id="{A8C0786F-E053-4AC4-9432-282C6582315F}"/>
              </a:ext>
            </a:extLst>
          </p:cNvPr>
          <p:cNvSpPr/>
          <p:nvPr/>
        </p:nvSpPr>
        <p:spPr>
          <a:xfrm>
            <a:off x="134224" y="1935490"/>
            <a:ext cx="4953698" cy="2308324"/>
          </a:xfrm>
          <a:prstGeom prst="rect">
            <a:avLst/>
          </a:prstGeom>
        </p:spPr>
        <p:txBody>
          <a:bodyPr wrap="square">
            <a:spAutoFit/>
          </a:bodyPr>
          <a:lstStyle/>
          <a:p>
            <a:endParaRPr lang="en-AU" b="1" dirty="0">
              <a:latin typeface="Calibri-Bold"/>
            </a:endParaRPr>
          </a:p>
          <a:p>
            <a:r>
              <a:rPr lang="en-AU" b="1" dirty="0"/>
              <a:t>Build your Hospitality Workforce using</a:t>
            </a:r>
            <a:endParaRPr lang="en-AU" b="1" dirty="0">
              <a:latin typeface="Calibri-Bold"/>
            </a:endParaRPr>
          </a:p>
          <a:p>
            <a:r>
              <a:rPr lang="en-AU" b="1" dirty="0">
                <a:latin typeface="Calibri-Bold"/>
              </a:rPr>
              <a:t>Australian Apprenticeships with </a:t>
            </a:r>
          </a:p>
          <a:p>
            <a:r>
              <a:rPr lang="en-AU" b="1" dirty="0">
                <a:latin typeface="Calibri-Bold"/>
              </a:rPr>
              <a:t>NSW Smart &amp; Skilled funding</a:t>
            </a:r>
          </a:p>
          <a:p>
            <a:endParaRPr lang="en-AU" b="1" dirty="0">
              <a:latin typeface="Calibri-Bold"/>
            </a:endParaRPr>
          </a:p>
          <a:p>
            <a:r>
              <a:rPr lang="en-AU" b="1" dirty="0" err="1">
                <a:latin typeface="Calibri-Bold"/>
              </a:rPr>
              <a:t>Wingecarribee</a:t>
            </a:r>
            <a:r>
              <a:rPr lang="en-AU" b="1" dirty="0">
                <a:latin typeface="Calibri-Bold"/>
              </a:rPr>
              <a:t> Shire Council </a:t>
            </a:r>
          </a:p>
          <a:p>
            <a:r>
              <a:rPr lang="en-AU" b="1" dirty="0">
                <a:latin typeface="Calibri-Bold"/>
              </a:rPr>
              <a:t>Online Forum 19</a:t>
            </a:r>
            <a:r>
              <a:rPr lang="en-AU" b="1" baseline="30000" dirty="0">
                <a:latin typeface="Calibri-Bold"/>
              </a:rPr>
              <a:t>th</a:t>
            </a:r>
            <a:r>
              <a:rPr lang="en-AU" b="1" dirty="0">
                <a:latin typeface="Calibri-Bold"/>
              </a:rPr>
              <a:t> July 2021</a:t>
            </a:r>
          </a:p>
          <a:p>
            <a:endParaRPr lang="en-AU" b="1" dirty="0">
              <a:latin typeface="Calibri-Bold"/>
            </a:endParaRPr>
          </a:p>
        </p:txBody>
      </p:sp>
    </p:spTree>
    <p:extLst>
      <p:ext uri="{BB962C8B-B14F-4D97-AF65-F5344CB8AC3E}">
        <p14:creationId xmlns:p14="http://schemas.microsoft.com/office/powerpoint/2010/main" val="1736592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74CA-9384-4DB5-814D-A8CB509FD51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827D84F-A827-406D-89EE-6469EB992F86}"/>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E2A4CAD2-B888-41ED-9665-9018F69374D5}"/>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D3F70F9B-E516-4031-BA66-B62C92BA8811}"/>
              </a:ext>
            </a:extLst>
          </p:cNvPr>
          <p:cNvSpPr/>
          <p:nvPr/>
        </p:nvSpPr>
        <p:spPr>
          <a:xfrm>
            <a:off x="214102" y="307869"/>
            <a:ext cx="6690037" cy="5075748"/>
          </a:xfrm>
          <a:prstGeom prst="rect">
            <a:avLst/>
          </a:prstGeom>
        </p:spPr>
        <p:txBody>
          <a:bodyPr wrap="square">
            <a:spAutoFit/>
          </a:bodyPr>
          <a:lstStyle/>
          <a:p>
            <a:pPr marL="342900" lvl="0" indent="-342900" fontAlgn="auto">
              <a:spcBef>
                <a:spcPts val="450"/>
              </a:spcBef>
              <a:spcAft>
                <a:spcPts val="1200"/>
              </a:spcAft>
              <a:buClr>
                <a:srgbClr val="F47D30"/>
              </a:buClr>
            </a:pPr>
            <a:endParaRPr lang="en-AU" sz="2400" b="1" i="1" dirty="0">
              <a:solidFill>
                <a:srgbClr val="2BC3C9"/>
              </a:solidFill>
              <a:latin typeface="Verdana" panose="020B0604030504040204" pitchFamily="34" charset="0"/>
              <a:ea typeface="Verdana" panose="020B0604030504040204" pitchFamily="34" charset="0"/>
              <a:cs typeface="Verdana" panose="020B0604030504040204" pitchFamily="34" charset="0"/>
            </a:endParaRPr>
          </a:p>
          <a:p>
            <a:pPr marL="342900" lvl="0" indent="-342900" fontAlgn="auto">
              <a:spcBef>
                <a:spcPts val="450"/>
              </a:spcBef>
              <a:spcAft>
                <a:spcPts val="1200"/>
              </a:spcAft>
              <a:buClr>
                <a:srgbClr val="F47D30"/>
              </a:buClr>
            </a:pPr>
            <a:r>
              <a:rPr lang="en-AU" sz="2400" b="1" i="1" dirty="0">
                <a:solidFill>
                  <a:srgbClr val="2BC3C9"/>
                </a:solidFill>
                <a:latin typeface="Verdana" panose="020B0604030504040204" pitchFamily="34" charset="0"/>
                <a:ea typeface="Verdana" panose="020B0604030504040204" pitchFamily="34" charset="0"/>
                <a:cs typeface="Verdana" panose="020B0604030504040204" pitchFamily="34" charset="0"/>
              </a:rPr>
              <a:t>Employer Incentives Example </a:t>
            </a:r>
            <a:r>
              <a:rPr lang="en-AU" sz="1000" b="1" dirty="0">
                <a:solidFill>
                  <a:srgbClr val="2BC3C9"/>
                </a:solidFill>
                <a:latin typeface="Verdana" panose="020B0604030504040204" pitchFamily="34" charset="0"/>
                <a:ea typeface="Verdana" panose="020B0604030504040204" pitchFamily="34" charset="0"/>
                <a:cs typeface="Verdana" panose="020B0604030504040204" pitchFamily="34" charset="0"/>
              </a:rPr>
              <a:t>– subject to eligibility, must consider prior qualifications achieved</a:t>
            </a:r>
          </a:p>
          <a:p>
            <a:pPr marL="342900" lvl="0" indent="-342900" fontAlgn="auto">
              <a:spcBef>
                <a:spcPts val="450"/>
              </a:spcBef>
              <a:spcAft>
                <a:spcPts val="1200"/>
              </a:spcAft>
              <a:buClr>
                <a:srgbClr val="F47D30"/>
              </a:buClr>
            </a:pP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Certificate 3 or 4 </a:t>
            </a:r>
            <a:r>
              <a:rPr lang="en-AU" sz="1000" b="1" u="sng" dirty="0">
                <a:solidFill>
                  <a:srgbClr val="474847"/>
                </a:solidFill>
                <a:latin typeface="Verdana" panose="020B0604030504040204" pitchFamily="34" charset="0"/>
                <a:ea typeface="Verdana" panose="020B0604030504040204" pitchFamily="34" charset="0"/>
                <a:cs typeface="Verdana" panose="020B0604030504040204" pitchFamily="34" charset="0"/>
              </a:rPr>
              <a:t>Hospitality Traineeship</a:t>
            </a: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Qualification #</a:t>
            </a:r>
          </a:p>
          <a:p>
            <a:pPr marL="342900" lvl="0" indent="-342900" fontAlgn="auto">
              <a:spcBef>
                <a:spcPts val="450"/>
              </a:spcBef>
              <a:spcAft>
                <a:spcPts val="1200"/>
              </a:spcAft>
              <a:buClr>
                <a:srgbClr val="F47D30"/>
              </a:buClr>
            </a:pP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Fulltime	</a:t>
            </a:r>
            <a:r>
              <a:rPr lang="en-AU" sz="1000" dirty="0">
                <a:solidFill>
                  <a:srgbClr val="474847"/>
                </a:solidFill>
                <a:latin typeface="Verdana" panose="020B0604030504040204" pitchFamily="34" charset="0"/>
                <a:ea typeface="Verdana" panose="020B0604030504040204" pitchFamily="34" charset="0"/>
                <a:cs typeface="Verdana" panose="020B0604030504040204" pitchFamily="34" charset="0"/>
              </a:rPr>
              <a:t>Standard Commencement/Completion</a:t>
            </a: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a:t>
            </a:r>
            <a:r>
              <a:rPr lang="en-AU" sz="1000" b="1" u="sng" dirty="0">
                <a:solidFill>
                  <a:srgbClr val="474847"/>
                </a:solidFill>
                <a:latin typeface="Verdana" panose="020B0604030504040204" pitchFamily="34" charset="0"/>
                <a:ea typeface="Verdana" panose="020B0604030504040204" pitchFamily="34" charset="0"/>
                <a:cs typeface="Verdana" panose="020B0604030504040204" pitchFamily="34" charset="0"/>
              </a:rPr>
              <a:t>$ 4000</a:t>
            </a:r>
          </a:p>
          <a:p>
            <a:pPr marL="342900" lvl="0" indent="-342900" fontAlgn="auto">
              <a:spcBef>
                <a:spcPts val="450"/>
              </a:spcBef>
              <a:spcAft>
                <a:spcPts val="1200"/>
              </a:spcAft>
              <a:buClr>
                <a:srgbClr val="F47D30"/>
              </a:buClr>
            </a:pP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Part-time (minimum generally 21 </a:t>
            </a:r>
            <a:r>
              <a:rPr lang="en-AU" sz="1000" b="1" dirty="0" err="1">
                <a:solidFill>
                  <a:srgbClr val="474847"/>
                </a:solidFill>
                <a:latin typeface="Verdana" panose="020B0604030504040204" pitchFamily="34" charset="0"/>
                <a:ea typeface="Verdana" panose="020B0604030504040204" pitchFamily="34" charset="0"/>
                <a:cs typeface="Verdana" panose="020B0604030504040204" pitchFamily="34" charset="0"/>
              </a:rPr>
              <a:t>hpw</a:t>
            </a: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a:t>
            </a:r>
            <a:r>
              <a:rPr lang="en-AU" sz="1000" dirty="0">
                <a:solidFill>
                  <a:srgbClr val="474847"/>
                </a:solidFill>
                <a:latin typeface="Verdana" panose="020B0604030504040204" pitchFamily="34" charset="0"/>
                <a:ea typeface="Verdana" panose="020B0604030504040204" pitchFamily="34" charset="0"/>
                <a:cs typeface="Verdana" panose="020B0604030504040204" pitchFamily="34" charset="0"/>
              </a:rPr>
              <a:t>Completion only</a:t>
            </a: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a:t>
            </a:r>
            <a:r>
              <a:rPr lang="en-AU" sz="1000" b="1" u="sng" dirty="0">
                <a:solidFill>
                  <a:srgbClr val="474847"/>
                </a:solidFill>
                <a:latin typeface="Verdana" panose="020B0604030504040204" pitchFamily="34" charset="0"/>
                <a:ea typeface="Verdana" panose="020B0604030504040204" pitchFamily="34" charset="0"/>
                <a:cs typeface="Verdana" panose="020B0604030504040204" pitchFamily="34" charset="0"/>
              </a:rPr>
              <a:t>$ 1500</a:t>
            </a:r>
          </a:p>
          <a:p>
            <a:pPr marL="342900" lvl="0" indent="-342900" fontAlgn="auto">
              <a:spcBef>
                <a:spcPts val="450"/>
              </a:spcBef>
              <a:spcAft>
                <a:spcPts val="1200"/>
              </a:spcAft>
              <a:buClr>
                <a:srgbClr val="F47D30"/>
              </a:buClr>
            </a:pP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School Based* (minimum generally 8hpw-100days)</a:t>
            </a:r>
          </a:p>
          <a:p>
            <a:pPr marL="342900" lvl="0" indent="-342900" fontAlgn="auto">
              <a:spcBef>
                <a:spcPts val="450"/>
              </a:spcBef>
              <a:spcAft>
                <a:spcPts val="1200"/>
              </a:spcAft>
              <a:buClr>
                <a:srgbClr val="F47D30"/>
              </a:buClr>
            </a:pP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a:t>
            </a:r>
            <a:r>
              <a:rPr lang="en-AU" sz="1000" dirty="0">
                <a:solidFill>
                  <a:srgbClr val="474847"/>
                </a:solidFill>
                <a:latin typeface="Verdana" panose="020B0604030504040204" pitchFamily="34" charset="0"/>
                <a:ea typeface="Verdana" panose="020B0604030504040204" pitchFamily="34" charset="0"/>
                <a:cs typeface="Verdana" panose="020B0604030504040204" pitchFamily="34" charset="0"/>
              </a:rPr>
              <a:t>Standard Commencement/Completion</a:t>
            </a: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$ 4000</a:t>
            </a:r>
          </a:p>
          <a:p>
            <a:pPr marL="342900" lvl="0" indent="-342900" fontAlgn="auto">
              <a:spcBef>
                <a:spcPts val="450"/>
              </a:spcBef>
              <a:spcAft>
                <a:spcPts val="1200"/>
              </a:spcAft>
              <a:buClr>
                <a:srgbClr val="F47D30"/>
              </a:buClr>
            </a:pP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a:t>
            </a:r>
            <a:r>
              <a:rPr lang="en-AU" sz="1000" dirty="0">
                <a:solidFill>
                  <a:srgbClr val="474847"/>
                </a:solidFill>
                <a:latin typeface="Verdana" panose="020B0604030504040204" pitchFamily="34" charset="0"/>
                <a:ea typeface="Verdana" panose="020B0604030504040204" pitchFamily="34" charset="0"/>
                <a:cs typeface="Verdana" panose="020B0604030504040204" pitchFamily="34" charset="0"/>
              </a:rPr>
              <a:t>SBAT Commencement</a:t>
            </a: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   750</a:t>
            </a:r>
          </a:p>
          <a:p>
            <a:pPr marL="342900" lvl="0" indent="-342900" fontAlgn="auto">
              <a:spcBef>
                <a:spcPts val="450"/>
              </a:spcBef>
              <a:spcAft>
                <a:spcPts val="1200"/>
              </a:spcAft>
              <a:buClr>
                <a:srgbClr val="F47D30"/>
              </a:buClr>
            </a:pP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a:t>
            </a:r>
            <a:r>
              <a:rPr lang="en-AU" sz="1000" dirty="0">
                <a:solidFill>
                  <a:srgbClr val="474847"/>
                </a:solidFill>
                <a:latin typeface="Verdana" panose="020B0604030504040204" pitchFamily="34" charset="0"/>
                <a:ea typeface="Verdana" panose="020B0604030504040204" pitchFamily="34" charset="0"/>
                <a:cs typeface="Verdana" panose="020B0604030504040204" pitchFamily="34" charset="0"/>
              </a:rPr>
              <a:t>SBAT Retention (if retained post HSC)	</a:t>
            </a: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a:t>
            </a:r>
            <a:r>
              <a:rPr lang="en-AU" sz="1000" b="1" u="sng" dirty="0">
                <a:solidFill>
                  <a:srgbClr val="474847"/>
                </a:solidFill>
                <a:latin typeface="Verdana" panose="020B0604030504040204" pitchFamily="34" charset="0"/>
                <a:ea typeface="Verdana" panose="020B0604030504040204" pitchFamily="34" charset="0"/>
                <a:cs typeface="Verdana" panose="020B0604030504040204" pitchFamily="34" charset="0"/>
              </a:rPr>
              <a:t>$   750</a:t>
            </a:r>
          </a:p>
          <a:p>
            <a:pPr marL="342900" lvl="0" indent="-342900" fontAlgn="auto">
              <a:spcBef>
                <a:spcPts val="450"/>
              </a:spcBef>
              <a:spcAft>
                <a:spcPts val="1200"/>
              </a:spcAft>
              <a:buClr>
                <a:srgbClr val="F47D30"/>
              </a:buClr>
            </a:pP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Total	</a:t>
            </a:r>
            <a:r>
              <a:rPr lang="en-AU" sz="1000" b="1" u="sng" dirty="0">
                <a:solidFill>
                  <a:srgbClr val="474847"/>
                </a:solidFill>
                <a:latin typeface="Verdana" panose="020B0604030504040204" pitchFamily="34" charset="0"/>
                <a:ea typeface="Verdana" panose="020B0604030504040204" pitchFamily="34" charset="0"/>
                <a:cs typeface="Verdana" panose="020B0604030504040204" pitchFamily="34" charset="0"/>
              </a:rPr>
              <a:t>$ 5500</a:t>
            </a:r>
          </a:p>
          <a:p>
            <a:pPr marL="342900" lvl="0" indent="-342900" fontAlgn="auto">
              <a:spcBef>
                <a:spcPts val="450"/>
              </a:spcBef>
              <a:spcAft>
                <a:spcPts val="1200"/>
              </a:spcAft>
              <a:buClr>
                <a:srgbClr val="F47D30"/>
              </a:buClr>
            </a:pP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NSW Government ‘Fee-Free’ Initiative – No upfront Fee for up to </a:t>
            </a:r>
            <a:r>
              <a:rPr lang="en-AU" sz="1000" b="1" u="sng" dirty="0">
                <a:solidFill>
                  <a:srgbClr val="474847"/>
                </a:solidFill>
                <a:latin typeface="Verdana" panose="020B0604030504040204" pitchFamily="34" charset="0"/>
                <a:ea typeface="Verdana" panose="020B0604030504040204" pitchFamily="34" charset="0"/>
                <a:cs typeface="Verdana" panose="020B0604030504040204" pitchFamily="34" charset="0"/>
              </a:rPr>
              <a:t>3 Training Contracts </a:t>
            </a: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for each ‘New Entrant’ Employee. Career Progression Pathway – </a:t>
            </a:r>
            <a:r>
              <a:rPr lang="en-AU" sz="1000" b="1" dirty="0" err="1">
                <a:solidFill>
                  <a:srgbClr val="474847"/>
                </a:solidFill>
                <a:latin typeface="Verdana" panose="020B0604030504040204" pitchFamily="34" charset="0"/>
                <a:ea typeface="Verdana" panose="020B0604030504040204" pitchFamily="34" charset="0"/>
                <a:cs typeface="Verdana" panose="020B0604030504040204" pitchFamily="34" charset="0"/>
              </a:rPr>
              <a:t>ie</a:t>
            </a: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C3 to C4 to Diploma.</a:t>
            </a:r>
          </a:p>
          <a:p>
            <a:pPr marL="342900" lvl="0" indent="-342900" fontAlgn="auto">
              <a:spcBef>
                <a:spcPts val="450"/>
              </a:spcBef>
              <a:spcAft>
                <a:spcPts val="1200"/>
              </a:spcAft>
              <a:buClr>
                <a:srgbClr val="F47D30"/>
              </a:buClr>
            </a:pP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2</a:t>
            </a:r>
            <a:r>
              <a:rPr lang="en-AU" sz="1000" b="1" baseline="30000" dirty="0">
                <a:solidFill>
                  <a:srgbClr val="474847"/>
                </a:solidFill>
                <a:latin typeface="Verdana" panose="020B0604030504040204" pitchFamily="34" charset="0"/>
                <a:ea typeface="Verdana" panose="020B0604030504040204" pitchFamily="34" charset="0"/>
                <a:cs typeface="Verdana" panose="020B0604030504040204" pitchFamily="34" charset="0"/>
              </a:rPr>
              <a:t>nd</a:t>
            </a:r>
            <a:r>
              <a:rPr lang="en-AU" sz="1000" b="1" dirty="0">
                <a:solidFill>
                  <a:srgbClr val="474847"/>
                </a:solidFill>
                <a:latin typeface="Verdana" panose="020B0604030504040204" pitchFamily="34" charset="0"/>
                <a:ea typeface="Verdana" panose="020B0604030504040204" pitchFamily="34" charset="0"/>
                <a:cs typeface="Verdana" panose="020B0604030504040204" pitchFamily="34" charset="0"/>
              </a:rPr>
              <a:t> set of Employer Incentives available if progressed to a further Traineeship post HSC. </a:t>
            </a:r>
          </a:p>
        </p:txBody>
      </p:sp>
    </p:spTree>
    <p:extLst>
      <p:ext uri="{BB962C8B-B14F-4D97-AF65-F5344CB8AC3E}">
        <p14:creationId xmlns:p14="http://schemas.microsoft.com/office/powerpoint/2010/main" val="383606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74CA-9384-4DB5-814D-A8CB509FD51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827D84F-A827-406D-89EE-6469EB992F86}"/>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E2A4CAD2-B888-41ED-9665-9018F69374D5}"/>
              </a:ext>
            </a:extLst>
          </p:cNvPr>
          <p:cNvPicPr>
            <a:picLocks noChangeAspect="1"/>
          </p:cNvPicPr>
          <p:nvPr/>
        </p:nvPicPr>
        <p:blipFill>
          <a:blip r:embed="rId2"/>
          <a:stretch>
            <a:fillRect/>
          </a:stretch>
        </p:blipFill>
        <p:spPr>
          <a:xfrm>
            <a:off x="0" y="58723"/>
            <a:ext cx="9144000" cy="6858000"/>
          </a:xfrm>
          <a:prstGeom prst="rect">
            <a:avLst/>
          </a:prstGeom>
        </p:spPr>
      </p:pic>
      <p:sp>
        <p:nvSpPr>
          <p:cNvPr id="5" name="Rectangle 4">
            <a:extLst>
              <a:ext uri="{FF2B5EF4-FFF2-40B4-BE49-F238E27FC236}">
                <a16:creationId xmlns:a16="http://schemas.microsoft.com/office/drawing/2014/main" id="{D3F70F9B-E516-4031-BA66-B62C92BA8811}"/>
              </a:ext>
            </a:extLst>
          </p:cNvPr>
          <p:cNvSpPr/>
          <p:nvPr/>
        </p:nvSpPr>
        <p:spPr>
          <a:xfrm>
            <a:off x="214102" y="476910"/>
            <a:ext cx="7830940" cy="5609228"/>
          </a:xfrm>
          <a:prstGeom prst="rect">
            <a:avLst/>
          </a:prstGeom>
        </p:spPr>
        <p:txBody>
          <a:bodyPr wrap="square">
            <a:spAutoFit/>
          </a:bodyPr>
          <a:lstStyle/>
          <a:p>
            <a:pPr marL="342900" lvl="0" indent="-342900" fontAlgn="auto">
              <a:spcBef>
                <a:spcPts val="450"/>
              </a:spcBef>
              <a:spcAft>
                <a:spcPts val="1200"/>
              </a:spcAft>
              <a:buClr>
                <a:srgbClr val="F47D30"/>
              </a:buClr>
            </a:pPr>
            <a:endParaRPr lang="en-AU" sz="2400" b="1" i="1" dirty="0">
              <a:solidFill>
                <a:srgbClr val="2BC3C9"/>
              </a:solidFill>
              <a:latin typeface="Verdana" panose="020B0604030504040204" pitchFamily="34" charset="0"/>
              <a:ea typeface="Verdana" panose="020B0604030504040204" pitchFamily="34" charset="0"/>
              <a:cs typeface="Verdana" panose="020B0604030504040204" pitchFamily="34" charset="0"/>
            </a:endParaRPr>
          </a:p>
          <a:p>
            <a:pPr marL="342900" lvl="0" indent="-342900" fontAlgn="auto">
              <a:spcBef>
                <a:spcPts val="450"/>
              </a:spcBef>
              <a:spcAft>
                <a:spcPts val="1200"/>
              </a:spcAft>
              <a:buClr>
                <a:srgbClr val="F47D30"/>
              </a:buClr>
            </a:pPr>
            <a:r>
              <a:rPr lang="en-AU" sz="2800" dirty="0">
                <a:solidFill>
                  <a:srgbClr val="2BC3C9"/>
                </a:solidFill>
                <a:latin typeface="Arial"/>
                <a:ea typeface="+mj-ea"/>
              </a:rPr>
              <a:t>   </a:t>
            </a:r>
            <a:r>
              <a:rPr lang="en-AU" sz="2400" dirty="0">
                <a:solidFill>
                  <a:srgbClr val="2BC3C9"/>
                </a:solidFill>
                <a:latin typeface="Arial"/>
                <a:ea typeface="+mj-ea"/>
              </a:rPr>
              <a:t>Disabled Australian Apprentice Wage Subsidy (DAAWS)</a:t>
            </a:r>
          </a:p>
          <a:p>
            <a:r>
              <a:rPr lang="en-AU" sz="1200" dirty="0"/>
              <a:t>DAAWS is a payment that assists employers of eligible Australian Apprentices with disabilities.</a:t>
            </a:r>
          </a:p>
          <a:p>
            <a:r>
              <a:rPr lang="en-AU" sz="1200" dirty="0"/>
              <a:t>DAAWS payments are made to employers who:</a:t>
            </a:r>
          </a:p>
          <a:p>
            <a:pPr marL="285750" indent="-285750">
              <a:buFont typeface="Arial" panose="020B0604020202020204" pitchFamily="34" charset="0"/>
              <a:buChar char="•"/>
            </a:pPr>
            <a:r>
              <a:rPr lang="en-AU" sz="1200" dirty="0"/>
              <a:t>employs an Australian Apprentice who satisfies the disability eligibility criteria. ; or</a:t>
            </a:r>
          </a:p>
          <a:p>
            <a:pPr marL="285750" indent="-285750">
              <a:buFont typeface="Arial" panose="020B0604020202020204" pitchFamily="34" charset="0"/>
              <a:buChar char="•"/>
            </a:pPr>
            <a:r>
              <a:rPr lang="en-AU" sz="1200" dirty="0"/>
              <a:t>currently employ an Australian apprentice who has acquired a disability during his or her apprenticeship and needs help as a result.</a:t>
            </a:r>
          </a:p>
          <a:p>
            <a:r>
              <a:rPr lang="en-AU" sz="1200" dirty="0"/>
              <a:t>Tutorial, interpreter, and mentor services are available to Australian apprentices who have been assessed as eligible for DAAWS and need extra help with their off-the-job training.</a:t>
            </a:r>
          </a:p>
          <a:p>
            <a:endParaRPr lang="en-AU" sz="1200" dirty="0"/>
          </a:p>
          <a:p>
            <a:r>
              <a:rPr lang="en-AU" sz="1200" b="1" dirty="0"/>
              <a:t>DAAWS </a:t>
            </a:r>
            <a:r>
              <a:rPr lang="en-AU" sz="1200" dirty="0"/>
              <a:t>payment is </a:t>
            </a:r>
            <a:r>
              <a:rPr lang="en-AU" sz="1200" b="1" dirty="0"/>
              <a:t>$104.30 per week </a:t>
            </a:r>
            <a:r>
              <a:rPr lang="en-AU" sz="1200" dirty="0"/>
              <a:t>(pro-rata for PT Australian Apprentices), claimed monthly in arrears and for the duration of the Training Contract.</a:t>
            </a:r>
          </a:p>
          <a:p>
            <a:r>
              <a:rPr lang="en-AU" sz="1200" b="1" dirty="0">
                <a:solidFill>
                  <a:srgbClr val="41403B"/>
                </a:solidFill>
              </a:rPr>
              <a:t>Tutorial, interpreter, and mentor assistance</a:t>
            </a:r>
            <a:r>
              <a:rPr lang="en-AU" sz="1200" dirty="0">
                <a:solidFill>
                  <a:srgbClr val="41403B"/>
                </a:solidFill>
              </a:rPr>
              <a:t>, if need, is paid to the Registered Training Provider (RTO) at </a:t>
            </a:r>
            <a:r>
              <a:rPr lang="en-AU" sz="1200" b="1" dirty="0">
                <a:solidFill>
                  <a:srgbClr val="41403B"/>
                </a:solidFill>
              </a:rPr>
              <a:t>$38.50 per hour </a:t>
            </a:r>
            <a:r>
              <a:rPr lang="en-AU" sz="1200" dirty="0">
                <a:solidFill>
                  <a:srgbClr val="41403B"/>
                </a:solidFill>
              </a:rPr>
              <a:t>to a maximum of </a:t>
            </a:r>
            <a:r>
              <a:rPr lang="en-AU" sz="1200" b="1" dirty="0">
                <a:solidFill>
                  <a:srgbClr val="41403B"/>
                </a:solidFill>
              </a:rPr>
              <a:t>$5500 per annum</a:t>
            </a:r>
            <a:endParaRPr lang="en-AU" sz="1200" b="1" dirty="0"/>
          </a:p>
          <a:p>
            <a:endParaRPr lang="en-AU" sz="1200" dirty="0"/>
          </a:p>
          <a:p>
            <a:endParaRPr lang="en-AU" sz="1200" dirty="0"/>
          </a:p>
          <a:p>
            <a:r>
              <a:rPr lang="en-AU" sz="1200" dirty="0"/>
              <a:t>Assistance is also available through the Employment Assistance Fund which helps people with disability and mental health conditions purchase a range of work related modifications and services</a:t>
            </a:r>
          </a:p>
          <a:p>
            <a:pPr marL="342900" lvl="0" indent="-342900" fontAlgn="auto">
              <a:spcBef>
                <a:spcPts val="450"/>
              </a:spcBef>
              <a:spcAft>
                <a:spcPts val="1200"/>
              </a:spcAft>
              <a:buClr>
                <a:srgbClr val="F47D30"/>
              </a:buClr>
            </a:pPr>
            <a:endParaRPr lang="en-AU" sz="2400" dirty="0">
              <a:solidFill>
                <a:srgbClr val="2BC3C9"/>
              </a:solidFill>
              <a:latin typeface="Arial"/>
              <a:ea typeface="+mj-ea"/>
            </a:endParaRPr>
          </a:p>
          <a:p>
            <a:pPr marL="342900" lvl="0" indent="-342900" fontAlgn="auto">
              <a:spcBef>
                <a:spcPts val="450"/>
              </a:spcBef>
              <a:spcAft>
                <a:spcPts val="1200"/>
              </a:spcAft>
              <a:buClr>
                <a:srgbClr val="F47D30"/>
              </a:buClr>
            </a:pPr>
            <a:endParaRPr lang="en-AU" sz="2400" dirty="0">
              <a:solidFill>
                <a:srgbClr val="2BC3C9"/>
              </a:solidFill>
              <a:latin typeface="Arial"/>
              <a:ea typeface="+mj-ea"/>
            </a:endParaRPr>
          </a:p>
        </p:txBody>
      </p:sp>
    </p:spTree>
    <p:extLst>
      <p:ext uri="{BB962C8B-B14F-4D97-AF65-F5344CB8AC3E}">
        <p14:creationId xmlns:p14="http://schemas.microsoft.com/office/powerpoint/2010/main" val="1149626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74CA-9384-4DB5-814D-A8CB509FD51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827D84F-A827-406D-89EE-6469EB992F86}"/>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E2A4CAD2-B888-41ED-9665-9018F69374D5}"/>
              </a:ext>
            </a:extLst>
          </p:cNvPr>
          <p:cNvPicPr>
            <a:picLocks noChangeAspect="1"/>
          </p:cNvPicPr>
          <p:nvPr/>
        </p:nvPicPr>
        <p:blipFill>
          <a:blip r:embed="rId2"/>
          <a:stretch>
            <a:fillRect/>
          </a:stretch>
        </p:blipFill>
        <p:spPr>
          <a:xfrm>
            <a:off x="0" y="58723"/>
            <a:ext cx="9144000" cy="6858000"/>
          </a:xfrm>
          <a:prstGeom prst="rect">
            <a:avLst/>
          </a:prstGeom>
        </p:spPr>
      </p:pic>
      <p:sp>
        <p:nvSpPr>
          <p:cNvPr id="5" name="Rectangle 4">
            <a:extLst>
              <a:ext uri="{FF2B5EF4-FFF2-40B4-BE49-F238E27FC236}">
                <a16:creationId xmlns:a16="http://schemas.microsoft.com/office/drawing/2014/main" id="{D3F70F9B-E516-4031-BA66-B62C92BA8811}"/>
              </a:ext>
            </a:extLst>
          </p:cNvPr>
          <p:cNvSpPr/>
          <p:nvPr/>
        </p:nvSpPr>
        <p:spPr>
          <a:xfrm>
            <a:off x="214102" y="476910"/>
            <a:ext cx="7830940" cy="5609228"/>
          </a:xfrm>
          <a:prstGeom prst="rect">
            <a:avLst/>
          </a:prstGeom>
        </p:spPr>
        <p:txBody>
          <a:bodyPr wrap="square">
            <a:spAutoFit/>
          </a:bodyPr>
          <a:lstStyle/>
          <a:p>
            <a:pPr marL="342900" lvl="0" indent="-342900" fontAlgn="auto">
              <a:spcBef>
                <a:spcPts val="450"/>
              </a:spcBef>
              <a:spcAft>
                <a:spcPts val="1200"/>
              </a:spcAft>
              <a:buClr>
                <a:srgbClr val="F47D30"/>
              </a:buClr>
            </a:pPr>
            <a:endParaRPr lang="en-AU" sz="2400" b="1" i="1" dirty="0">
              <a:solidFill>
                <a:srgbClr val="2BC3C9"/>
              </a:solidFill>
              <a:latin typeface="Verdana" panose="020B0604030504040204" pitchFamily="34" charset="0"/>
              <a:ea typeface="Verdana" panose="020B0604030504040204" pitchFamily="34" charset="0"/>
              <a:cs typeface="Verdana" panose="020B0604030504040204" pitchFamily="34" charset="0"/>
            </a:endParaRPr>
          </a:p>
          <a:p>
            <a:pPr marL="342900" lvl="0" indent="-342900" fontAlgn="auto">
              <a:spcBef>
                <a:spcPts val="450"/>
              </a:spcBef>
              <a:spcAft>
                <a:spcPts val="1200"/>
              </a:spcAft>
              <a:buClr>
                <a:srgbClr val="F47D30"/>
              </a:buClr>
            </a:pPr>
            <a:r>
              <a:rPr lang="en-AU" sz="2800" dirty="0">
                <a:solidFill>
                  <a:srgbClr val="2BC3C9"/>
                </a:solidFill>
                <a:latin typeface="Arial"/>
                <a:ea typeface="+mj-ea"/>
              </a:rPr>
              <a:t>   </a:t>
            </a:r>
            <a:r>
              <a:rPr lang="en-AU" sz="2400" dirty="0">
                <a:solidFill>
                  <a:srgbClr val="2BC3C9"/>
                </a:solidFill>
                <a:latin typeface="Arial"/>
                <a:ea typeface="+mj-ea"/>
              </a:rPr>
              <a:t>Boosting Apprenticeship Commencements (BAC) Wage Subsidy</a:t>
            </a:r>
          </a:p>
          <a:p>
            <a:r>
              <a:rPr lang="en-AU" sz="1200" b="1" dirty="0"/>
              <a:t>To assist with the recovery from the impact of COVID-19, the Australian Government is providing support to all employers who engage a new Australian Apprentice.</a:t>
            </a:r>
            <a:endParaRPr lang="en-AU" sz="1200" dirty="0"/>
          </a:p>
          <a:p>
            <a:r>
              <a:rPr lang="en-AU" sz="1200" b="1" dirty="0"/>
              <a:t>Is my business eligible?</a:t>
            </a:r>
          </a:p>
          <a:p>
            <a:r>
              <a:rPr lang="en-AU" sz="1200" dirty="0"/>
              <a:t>Any business or Group Training Organisation may be eligible if you engage an Australian Apprentice between 5 October 2020 and </a:t>
            </a:r>
            <a:r>
              <a:rPr lang="en-AU" sz="1200" b="1" dirty="0"/>
              <a:t>31</a:t>
            </a:r>
            <a:r>
              <a:rPr lang="en-AU" sz="1200" b="1" baseline="30000" dirty="0"/>
              <a:t>st</a:t>
            </a:r>
            <a:r>
              <a:rPr lang="en-AU" sz="1200" b="1" dirty="0"/>
              <a:t> March 2022</a:t>
            </a:r>
          </a:p>
          <a:p>
            <a:r>
              <a:rPr lang="en-AU" sz="1200" b="1" dirty="0"/>
              <a:t>How much is the subsidy?</a:t>
            </a:r>
          </a:p>
          <a:p>
            <a:pPr lvl="0"/>
            <a:r>
              <a:rPr lang="en-AU" sz="1200" dirty="0"/>
              <a:t>Wage subsidy of up to </a:t>
            </a:r>
            <a:r>
              <a:rPr lang="en-AU" sz="1200" b="1" dirty="0"/>
              <a:t>50 per cent </a:t>
            </a:r>
            <a:r>
              <a:rPr lang="en-AU" sz="1200" dirty="0"/>
              <a:t>of the Australian Apprentice’s </a:t>
            </a:r>
            <a:r>
              <a:rPr lang="en-AU" sz="1200" b="1" dirty="0"/>
              <a:t>gross wage paid.</a:t>
            </a:r>
          </a:p>
          <a:p>
            <a:pPr lvl="0"/>
            <a:r>
              <a:rPr lang="en-AU" sz="1200" dirty="0"/>
              <a:t>The wage subsidy is available for a </a:t>
            </a:r>
            <a:r>
              <a:rPr lang="en-AU" sz="1200" b="1" dirty="0"/>
              <a:t>maximum of $7,000 per quarter </a:t>
            </a:r>
            <a:r>
              <a:rPr lang="en-AU" sz="1200" dirty="0"/>
              <a:t>per eligible Australian Apprentice.</a:t>
            </a:r>
          </a:p>
          <a:p>
            <a:pPr lvl="0"/>
            <a:r>
              <a:rPr lang="en-AU" sz="1200" dirty="0"/>
              <a:t>The subsidy is available for 12 months of wages paid from 5 October 2020 to 31</a:t>
            </a:r>
            <a:r>
              <a:rPr lang="en-AU" sz="1200" baseline="30000" dirty="0"/>
              <a:t>st</a:t>
            </a:r>
            <a:r>
              <a:rPr lang="en-AU" sz="1200" dirty="0"/>
              <a:t> March 2022.</a:t>
            </a:r>
          </a:p>
          <a:p>
            <a:r>
              <a:rPr lang="en-AU" sz="1200" b="1" dirty="0"/>
              <a:t>Anything else I should know?</a:t>
            </a:r>
          </a:p>
          <a:p>
            <a:pPr lvl="0"/>
            <a:r>
              <a:rPr lang="en-AU" sz="1200" dirty="0"/>
              <a:t>The subsidy is available to employers of any size, industry or geographic location (EXCEPT Commonwealth or State/</a:t>
            </a:r>
            <a:r>
              <a:rPr lang="en-AU" sz="1200" dirty="0" err="1"/>
              <a:t>Terrority</a:t>
            </a:r>
            <a:r>
              <a:rPr lang="en-AU" sz="1200" dirty="0"/>
              <a:t> Entities/Departments).</a:t>
            </a:r>
          </a:p>
          <a:p>
            <a:pPr lvl="0"/>
            <a:r>
              <a:rPr lang="en-AU" sz="1200" dirty="0"/>
              <a:t>The subsidy is </a:t>
            </a:r>
            <a:r>
              <a:rPr lang="en-AU" sz="1200" u="sng" dirty="0"/>
              <a:t>not</a:t>
            </a:r>
            <a:r>
              <a:rPr lang="en-AU" sz="1200" dirty="0"/>
              <a:t> available for any apprentice receiving any other form of Australian Government wage subsidy e.g. Supporting Apprentices and Trainees or </a:t>
            </a:r>
            <a:r>
              <a:rPr lang="en-AU" sz="1200" dirty="0" err="1"/>
              <a:t>JobKeeper</a:t>
            </a:r>
            <a:r>
              <a:rPr lang="en-AU" sz="1200" dirty="0"/>
              <a:t>.</a:t>
            </a:r>
          </a:p>
          <a:p>
            <a:pPr lvl="0"/>
            <a:r>
              <a:rPr lang="en-AU" sz="1200" dirty="0"/>
              <a:t>Payments will be made quarterly in arrears, with first claims for the subsidy available from 1 January 2021.</a:t>
            </a:r>
          </a:p>
          <a:p>
            <a:pPr lvl="0"/>
            <a:r>
              <a:rPr lang="en-AU" sz="1200" dirty="0"/>
              <a:t>Final claims for payment must be </a:t>
            </a:r>
            <a:r>
              <a:rPr lang="en-AU" sz="1200" b="1" dirty="0"/>
              <a:t>lodged by 30</a:t>
            </a:r>
            <a:r>
              <a:rPr lang="en-AU" sz="1200" b="1" baseline="30000" dirty="0"/>
              <a:t>th</a:t>
            </a:r>
            <a:r>
              <a:rPr lang="en-AU" sz="1200" b="1" dirty="0"/>
              <a:t> June 2023.</a:t>
            </a:r>
          </a:p>
          <a:p>
            <a:pPr marL="342900" lvl="0" indent="-342900" fontAlgn="auto">
              <a:spcBef>
                <a:spcPts val="450"/>
              </a:spcBef>
              <a:spcAft>
                <a:spcPts val="1200"/>
              </a:spcAft>
              <a:buClr>
                <a:srgbClr val="F47D30"/>
              </a:buClr>
            </a:pPr>
            <a:endParaRPr lang="en-AU" sz="2400" dirty="0">
              <a:solidFill>
                <a:srgbClr val="2BC3C9"/>
              </a:solidFill>
              <a:latin typeface="Arial"/>
              <a:ea typeface="+mj-ea"/>
            </a:endParaRPr>
          </a:p>
          <a:p>
            <a:pPr marL="342900" lvl="0" indent="-342900" fontAlgn="auto">
              <a:spcBef>
                <a:spcPts val="450"/>
              </a:spcBef>
              <a:spcAft>
                <a:spcPts val="1200"/>
              </a:spcAft>
              <a:buClr>
                <a:srgbClr val="F47D30"/>
              </a:buClr>
            </a:pPr>
            <a:endParaRPr lang="en-AU" sz="2400" dirty="0">
              <a:solidFill>
                <a:srgbClr val="2BC3C9"/>
              </a:solidFill>
              <a:latin typeface="Arial"/>
              <a:ea typeface="+mj-ea"/>
            </a:endParaRPr>
          </a:p>
        </p:txBody>
      </p:sp>
    </p:spTree>
    <p:extLst>
      <p:ext uri="{BB962C8B-B14F-4D97-AF65-F5344CB8AC3E}">
        <p14:creationId xmlns:p14="http://schemas.microsoft.com/office/powerpoint/2010/main" val="1810844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C1C1-DAA7-4018-99BB-B8B863FC5B1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D496182-6017-4FD3-B41A-799E72C4CF42}"/>
              </a:ext>
            </a:extLst>
          </p:cNvPr>
          <p:cNvSpPr>
            <a:spLocks noGrp="1"/>
          </p:cNvSpPr>
          <p:nvPr>
            <p:ph idx="1"/>
          </p:nvPr>
        </p:nvSpPr>
        <p:spPr/>
        <p:txBody>
          <a:bodyPr/>
          <a:lstStyle/>
          <a:p>
            <a:endParaRPr lang="en-AU"/>
          </a:p>
        </p:txBody>
      </p:sp>
      <p:pic>
        <p:nvPicPr>
          <p:cNvPr id="3074" name="Picture 2" descr="https://auc-powerpoint.officeapps.live.com/pods/GetClipboardImage.ashx?Id=8824871a-c3f0-47e2-b04f-22b97c808ef2&amp;DC=GAU1&amp;pkey=8e363733-c38f-4f09-8341-5e19762e931f&amp;wdwaccluster=GAU1">
            <a:extLst>
              <a:ext uri="{FF2B5EF4-FFF2-40B4-BE49-F238E27FC236}">
                <a16:creationId xmlns:a16="http://schemas.microsoft.com/office/drawing/2014/main" id="{3FEA06DA-202B-4174-BBFD-11942373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490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74CA-9384-4DB5-814D-A8CB509FD51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827D84F-A827-406D-89EE-6469EB992F86}"/>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E2A4CAD2-B888-41ED-9665-9018F69374D5}"/>
              </a:ext>
            </a:extLst>
          </p:cNvPr>
          <p:cNvPicPr>
            <a:picLocks noChangeAspect="1"/>
          </p:cNvPicPr>
          <p:nvPr/>
        </p:nvPicPr>
        <p:blipFill>
          <a:blip r:embed="rId2"/>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197E045D-AC22-4F7E-816F-5B8CEBC4D9D3}"/>
              </a:ext>
            </a:extLst>
          </p:cNvPr>
          <p:cNvSpPr/>
          <p:nvPr/>
        </p:nvSpPr>
        <p:spPr>
          <a:xfrm>
            <a:off x="420214" y="923563"/>
            <a:ext cx="5435301" cy="4832092"/>
          </a:xfrm>
          <a:prstGeom prst="rect">
            <a:avLst/>
          </a:prstGeom>
        </p:spPr>
        <p:txBody>
          <a:bodyPr wrap="square">
            <a:spAutoFit/>
          </a:bodyPr>
          <a:lstStyle/>
          <a:p>
            <a:pPr lvl="0"/>
            <a:endParaRPr lang="en-AU" dirty="0">
              <a:solidFill>
                <a:srgbClr val="41403B"/>
              </a:solidFill>
            </a:endParaRPr>
          </a:p>
          <a:p>
            <a:pPr lvl="0"/>
            <a:r>
              <a:rPr lang="en-AU" dirty="0">
                <a:solidFill>
                  <a:srgbClr val="41403B"/>
                </a:solidFill>
              </a:rPr>
              <a:t>Download</a:t>
            </a:r>
            <a:r>
              <a:rPr lang="en-AU" b="1" dirty="0">
                <a:solidFill>
                  <a:srgbClr val="41403B"/>
                </a:solidFill>
              </a:rPr>
              <a:t> </a:t>
            </a:r>
            <a:r>
              <a:rPr lang="en-AU" b="1" dirty="0">
                <a:solidFill>
                  <a:schemeClr val="tx2"/>
                </a:solidFill>
              </a:rPr>
              <a:t>‘Future Forward: The Importance of Adding Apprentices and Trainees to your Talent mix’</a:t>
            </a:r>
            <a:endParaRPr lang="en-AU" dirty="0">
              <a:solidFill>
                <a:schemeClr val="tx2"/>
              </a:solidFill>
            </a:endParaRPr>
          </a:p>
          <a:p>
            <a:pPr lvl="0"/>
            <a:r>
              <a:rPr lang="en-AU" dirty="0">
                <a:solidFill>
                  <a:srgbClr val="41403B"/>
                </a:solidFill>
                <a:hlinkClick r:id="rId3">
                  <a:extLst>
                    <a:ext uri="{A12FA001-AC4F-418D-AE19-62706E023703}">
                      <ahyp:hlinkClr xmlns:ahyp="http://schemas.microsoft.com/office/drawing/2018/hyperlinkcolor" val="tx"/>
                    </a:ext>
                  </a:extLst>
                </a:hlinkClick>
              </a:rPr>
              <a:t>http://www.apprenticeshipsupport.com.au/talentmix</a:t>
            </a:r>
            <a:r>
              <a:rPr lang="en-AU" dirty="0">
                <a:solidFill>
                  <a:srgbClr val="41403B"/>
                </a:solidFill>
              </a:rPr>
              <a:t> </a:t>
            </a:r>
          </a:p>
          <a:p>
            <a:pPr lvl="0"/>
            <a:endParaRPr lang="en-AU" b="1" dirty="0">
              <a:solidFill>
                <a:srgbClr val="41403B"/>
              </a:solidFill>
            </a:endParaRPr>
          </a:p>
          <a:p>
            <a:pPr lvl="0"/>
            <a:r>
              <a:rPr lang="en-AU" b="1" dirty="0">
                <a:solidFill>
                  <a:srgbClr val="41403B"/>
                </a:solidFill>
              </a:rPr>
              <a:t>Contact Details:</a:t>
            </a:r>
            <a:endParaRPr lang="en-AU" dirty="0">
              <a:solidFill>
                <a:srgbClr val="41403B"/>
              </a:solidFill>
            </a:endParaRPr>
          </a:p>
          <a:p>
            <a:pPr lvl="0"/>
            <a:r>
              <a:rPr lang="en-AU" sz="1400" dirty="0">
                <a:solidFill>
                  <a:srgbClr val="2DCCD3">
                    <a:lumMod val="50000"/>
                  </a:srgbClr>
                </a:solidFill>
              </a:rPr>
              <a:t>w:</a:t>
            </a:r>
            <a:r>
              <a:rPr lang="en-AU" sz="1400" dirty="0">
                <a:solidFill>
                  <a:srgbClr val="41403B"/>
                </a:solidFill>
              </a:rPr>
              <a:t> 	apprenticeshipsupport.com.au</a:t>
            </a:r>
          </a:p>
          <a:p>
            <a:pPr lvl="0"/>
            <a:r>
              <a:rPr lang="en-AU" sz="1400" dirty="0">
                <a:solidFill>
                  <a:srgbClr val="005E5D"/>
                </a:solidFill>
              </a:rPr>
              <a:t>t:  </a:t>
            </a:r>
            <a:r>
              <a:rPr lang="en-AU" sz="1400" dirty="0">
                <a:solidFill>
                  <a:srgbClr val="41403B"/>
                </a:solidFill>
              </a:rPr>
              <a:t>	1300 363 831</a:t>
            </a:r>
          </a:p>
          <a:p>
            <a:pPr lvl="0"/>
            <a:r>
              <a:rPr lang="en-AU" sz="1400" dirty="0">
                <a:solidFill>
                  <a:srgbClr val="005E5D"/>
                </a:solidFill>
              </a:rPr>
              <a:t>e:   </a:t>
            </a:r>
            <a:r>
              <a:rPr lang="en-AU" sz="1400" dirty="0">
                <a:solidFill>
                  <a:srgbClr val="41403B"/>
                </a:solidFill>
              </a:rPr>
              <a:t>	</a:t>
            </a:r>
            <a:r>
              <a:rPr lang="en-AU" sz="1400" dirty="0">
                <a:solidFill>
                  <a:srgbClr val="41403B"/>
                </a:solidFill>
                <a:hlinkClick r:id="rId4">
                  <a:extLst>
                    <a:ext uri="{A12FA001-AC4F-418D-AE19-62706E023703}">
                      <ahyp:hlinkClr xmlns:ahyp="http://schemas.microsoft.com/office/drawing/2018/hyperlinkcolor" val="tx"/>
                    </a:ext>
                  </a:extLst>
                </a:hlinkClick>
              </a:rPr>
              <a:t>info@apprenticeshipsupport.com.au</a:t>
            </a:r>
            <a:endParaRPr lang="en-AU" sz="1400" dirty="0">
              <a:solidFill>
                <a:srgbClr val="41403B"/>
              </a:solidFill>
            </a:endParaRPr>
          </a:p>
          <a:p>
            <a:pPr lvl="0"/>
            <a:endParaRPr lang="en-AU" dirty="0">
              <a:solidFill>
                <a:srgbClr val="41403B"/>
              </a:solidFill>
            </a:endParaRPr>
          </a:p>
          <a:p>
            <a:pPr lvl="0"/>
            <a:r>
              <a:rPr lang="en-AU" sz="1400" dirty="0">
                <a:solidFill>
                  <a:srgbClr val="41403B"/>
                </a:solidFill>
              </a:rPr>
              <a:t>Regional Manager, Southern NSW:</a:t>
            </a:r>
          </a:p>
          <a:p>
            <a:pPr lvl="0"/>
            <a:r>
              <a:rPr lang="en-AU" sz="1200" dirty="0">
                <a:solidFill>
                  <a:srgbClr val="41403B"/>
                </a:solidFill>
              </a:rPr>
              <a:t>Tony Keir</a:t>
            </a:r>
          </a:p>
          <a:p>
            <a:pPr lvl="0"/>
            <a:r>
              <a:rPr lang="en-AU" sz="1200" dirty="0">
                <a:solidFill>
                  <a:srgbClr val="41403B"/>
                </a:solidFill>
              </a:rPr>
              <a:t>0414 849 059</a:t>
            </a:r>
          </a:p>
          <a:p>
            <a:pPr lvl="0"/>
            <a:r>
              <a:rPr lang="en-AU" sz="1200" dirty="0">
                <a:solidFill>
                  <a:srgbClr val="41403B"/>
                </a:solidFill>
                <a:hlinkClick r:id="rId5">
                  <a:extLst>
                    <a:ext uri="{A12FA001-AC4F-418D-AE19-62706E023703}">
                      <ahyp:hlinkClr xmlns:ahyp="http://schemas.microsoft.com/office/drawing/2018/hyperlinkcolor" val="tx"/>
                    </a:ext>
                  </a:extLst>
                </a:hlinkClick>
              </a:rPr>
              <a:t>tony.keir@businessaustralia.com</a:t>
            </a:r>
            <a:endParaRPr lang="en-AU" sz="1200" dirty="0">
              <a:solidFill>
                <a:srgbClr val="41403B"/>
              </a:solidFill>
            </a:endParaRPr>
          </a:p>
          <a:p>
            <a:pPr lvl="0"/>
            <a:endParaRPr lang="en-AU" sz="1400" dirty="0">
              <a:solidFill>
                <a:srgbClr val="41403B"/>
              </a:solidFill>
            </a:endParaRPr>
          </a:p>
          <a:p>
            <a:pPr lvl="0"/>
            <a:r>
              <a:rPr lang="en-AU" sz="1400" dirty="0">
                <a:solidFill>
                  <a:srgbClr val="41403B"/>
                </a:solidFill>
              </a:rPr>
              <a:t>Industry Training Consultant:</a:t>
            </a:r>
          </a:p>
          <a:p>
            <a:pPr lvl="0"/>
            <a:r>
              <a:rPr lang="en-AU" sz="1200" dirty="0">
                <a:solidFill>
                  <a:srgbClr val="41403B"/>
                </a:solidFill>
              </a:rPr>
              <a:t>Rebecca Niblock</a:t>
            </a:r>
          </a:p>
          <a:p>
            <a:pPr lvl="0"/>
            <a:r>
              <a:rPr lang="en-AU" sz="1200" dirty="0">
                <a:solidFill>
                  <a:srgbClr val="41403B"/>
                </a:solidFill>
              </a:rPr>
              <a:t>0409 110 296</a:t>
            </a:r>
          </a:p>
          <a:p>
            <a:pPr lvl="0"/>
            <a:r>
              <a:rPr lang="en-AU" sz="1200" dirty="0">
                <a:solidFill>
                  <a:srgbClr val="41403B"/>
                </a:solidFill>
                <a:hlinkClick r:id="rId6"/>
              </a:rPr>
              <a:t>rebecca.niblock@businessaustralia.com</a:t>
            </a:r>
            <a:r>
              <a:rPr lang="en-AU" sz="1200" dirty="0">
                <a:solidFill>
                  <a:srgbClr val="41403B"/>
                </a:solidFill>
              </a:rPr>
              <a:t> </a:t>
            </a:r>
          </a:p>
          <a:p>
            <a:pPr lvl="0"/>
            <a:endParaRPr lang="en-AU" sz="1400" dirty="0"/>
          </a:p>
        </p:txBody>
      </p:sp>
    </p:spTree>
    <p:extLst>
      <p:ext uri="{BB962C8B-B14F-4D97-AF65-F5344CB8AC3E}">
        <p14:creationId xmlns:p14="http://schemas.microsoft.com/office/powerpoint/2010/main" val="944512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39435"/>
            <a:ext cx="9144000" cy="5518565"/>
          </a:xfrm>
        </p:spPr>
      </p:pic>
      <p:sp>
        <p:nvSpPr>
          <p:cNvPr id="6" name="TextBox 5"/>
          <p:cNvSpPr txBox="1"/>
          <p:nvPr/>
        </p:nvSpPr>
        <p:spPr>
          <a:xfrm>
            <a:off x="393107" y="3170490"/>
            <a:ext cx="5400942" cy="3293209"/>
          </a:xfrm>
          <a:prstGeom prst="rect">
            <a:avLst/>
          </a:prstGeom>
          <a:noFill/>
        </p:spPr>
        <p:txBody>
          <a:bodyPr wrap="square" rtlCol="0">
            <a:spAutoFit/>
          </a:bodyPr>
          <a:lstStyle/>
          <a:p>
            <a:r>
              <a:rPr lang="en-AU" sz="1600" dirty="0"/>
              <a:t>Apprenticeship Support Australia, is contracted by the Australian Government to provide FREE skills development, advice and solutions to businesses across Australia.</a:t>
            </a:r>
          </a:p>
          <a:p>
            <a:endParaRPr lang="en-AU" sz="1600" dirty="0"/>
          </a:p>
          <a:p>
            <a:r>
              <a:rPr lang="en-AU" sz="1600" dirty="0"/>
              <a:t>Backed by the Australian Chamber movement, we are committed to building a better Australia by promoting the participating in, and increasing the completion of VET programs, including apprenticeships and traineeships under the Australian Apprenticeship Support Network.</a:t>
            </a:r>
          </a:p>
          <a:p>
            <a:endParaRPr lang="en-AU" sz="1600" dirty="0"/>
          </a:p>
          <a:p>
            <a:r>
              <a:rPr lang="en-AU" sz="1600" dirty="0"/>
              <a:t>Our promise is to help provide a strong local service that will help you build and sustain effective and mutually rewarding working relationships in your workforce.</a:t>
            </a:r>
          </a:p>
        </p:txBody>
      </p:sp>
    </p:spTree>
    <p:extLst>
      <p:ext uri="{BB962C8B-B14F-4D97-AF65-F5344CB8AC3E}">
        <p14:creationId xmlns:p14="http://schemas.microsoft.com/office/powerpoint/2010/main" val="2114876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767A-3244-4AF3-A26D-BFAD6688AC5A}"/>
              </a:ext>
            </a:extLst>
          </p:cNvPr>
          <p:cNvSpPr>
            <a:spLocks noGrp="1"/>
          </p:cNvSpPr>
          <p:nvPr>
            <p:ph type="title"/>
          </p:nvPr>
        </p:nvSpPr>
        <p:spPr/>
        <p:txBody>
          <a:bodyPr/>
          <a:lstStyle/>
          <a:p>
            <a:r>
              <a:rPr lang="en-AU" dirty="0"/>
              <a:t>Locations</a:t>
            </a:r>
          </a:p>
        </p:txBody>
      </p:sp>
      <p:pic>
        <p:nvPicPr>
          <p:cNvPr id="11" name="Content Placeholder 10">
            <a:extLst>
              <a:ext uri="{FF2B5EF4-FFF2-40B4-BE49-F238E27FC236}">
                <a16:creationId xmlns:a16="http://schemas.microsoft.com/office/drawing/2014/main" id="{DA84F605-8874-4AEB-B81B-1D46390C5E4E}"/>
              </a:ext>
            </a:extLst>
          </p:cNvPr>
          <p:cNvPicPr>
            <a:picLocks noGrp="1" noChangeAspect="1"/>
          </p:cNvPicPr>
          <p:nvPr>
            <p:ph idx="1"/>
          </p:nvPr>
        </p:nvPicPr>
        <p:blipFill>
          <a:blip r:embed="rId2"/>
          <a:stretch>
            <a:fillRect/>
          </a:stretch>
        </p:blipFill>
        <p:spPr>
          <a:xfrm>
            <a:off x="897400" y="2099548"/>
            <a:ext cx="7848140" cy="4393530"/>
          </a:xfrm>
        </p:spPr>
      </p:pic>
      <p:pic>
        <p:nvPicPr>
          <p:cNvPr id="1026" name="Picture 2" descr="https://auc-powerpoint.officeapps.live.com/pods/GetClipboardImage.ashx?Id=26e7c8fe-65c0-4b6e-87b1-74940573870e&amp;DC=GAU1&amp;pkey=c7cb8f34-570c-487f-9fed-d64e389cab65&amp;wdwaccluster=GAU1">
            <a:extLst>
              <a:ext uri="{FF2B5EF4-FFF2-40B4-BE49-F238E27FC236}">
                <a16:creationId xmlns:a16="http://schemas.microsoft.com/office/drawing/2014/main" id="{617E7AAE-EAE1-488C-908B-8D814634A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69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054B5-0C93-4660-8E8F-D35F90E289A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69057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368" y="1119728"/>
            <a:ext cx="8751631" cy="5911444"/>
          </a:xfrm>
        </p:spPr>
      </p:pic>
    </p:spTree>
    <p:extLst>
      <p:ext uri="{BB962C8B-B14F-4D97-AF65-F5344CB8AC3E}">
        <p14:creationId xmlns:p14="http://schemas.microsoft.com/office/powerpoint/2010/main" val="1638827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A8856-BA40-4EA0-B7C7-6CBA2CF73D3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CCDF5BE-8F48-4DB4-B4DF-93964602428B}"/>
              </a:ext>
            </a:extLst>
          </p:cNvPr>
          <p:cNvSpPr>
            <a:spLocks noGrp="1"/>
          </p:cNvSpPr>
          <p:nvPr>
            <p:ph idx="1"/>
          </p:nvPr>
        </p:nvSpPr>
        <p:spPr/>
        <p:txBody>
          <a:bodyPr/>
          <a:lstStyle/>
          <a:p>
            <a:endParaRPr lang="en-AU"/>
          </a:p>
        </p:txBody>
      </p:sp>
      <p:pic>
        <p:nvPicPr>
          <p:cNvPr id="2050" name="Picture 2" descr="https://auc-powerpoint.officeapps.live.com/pods/GetClipboardImage.ashx?Id=22c365b5-c9e6-4e57-b76d-4e8a2ee4522d&amp;DC=GAU1&amp;pkey=9adb8027-6746-4a68-85cd-2dc62fae625e&amp;wdwaccluster=GAU1">
            <a:extLst>
              <a:ext uri="{FF2B5EF4-FFF2-40B4-BE49-F238E27FC236}">
                <a16:creationId xmlns:a16="http://schemas.microsoft.com/office/drawing/2014/main" id="{82E3609D-2BCF-4C3D-93CE-607AE8ACB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642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0844-9960-4FE0-BA10-24BA40B0753C}"/>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B7ECDBE-6FC7-4BAA-93A9-BCC309455941}"/>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9D12469D-BB41-4900-8D38-B0A696EA10B8}"/>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19181F97-2800-48BE-99E7-18786E593236}"/>
              </a:ext>
            </a:extLst>
          </p:cNvPr>
          <p:cNvSpPr/>
          <p:nvPr/>
        </p:nvSpPr>
        <p:spPr>
          <a:xfrm>
            <a:off x="390854" y="1136065"/>
            <a:ext cx="5179436" cy="4401205"/>
          </a:xfrm>
          <a:prstGeom prst="rect">
            <a:avLst/>
          </a:prstGeom>
        </p:spPr>
        <p:txBody>
          <a:bodyPr wrap="square">
            <a:spAutoFit/>
          </a:bodyPr>
          <a:lstStyle/>
          <a:p>
            <a:pPr marL="342900" lvl="0" indent="-342900" fontAlgn="auto">
              <a:spcBef>
                <a:spcPts val="450"/>
              </a:spcBef>
              <a:spcAft>
                <a:spcPts val="1200"/>
              </a:spcAft>
              <a:buClr>
                <a:srgbClr val="F47D30"/>
              </a:buClr>
            </a:pPr>
            <a:r>
              <a:rPr lang="en-AU" sz="2400" b="1" i="1" dirty="0">
                <a:solidFill>
                  <a:srgbClr val="2BC3C9"/>
                </a:solidFill>
                <a:latin typeface="Verdana" panose="020B0604030504040204" pitchFamily="34" charset="0"/>
                <a:ea typeface="Verdana" panose="020B0604030504040204" pitchFamily="34" charset="0"/>
                <a:cs typeface="Verdana" panose="020B0604030504040204" pitchFamily="34" charset="0"/>
              </a:rPr>
              <a:t>Employer Responsibilities</a:t>
            </a:r>
            <a:endParaRPr lang="en-AU" sz="1200" b="1" dirty="0">
              <a:solidFill>
                <a:srgbClr val="41403B"/>
              </a:solidFill>
            </a:endParaRPr>
          </a:p>
          <a:p>
            <a:pPr lvl="0">
              <a:buFont typeface="Arial" panose="020B0604020202020204" pitchFamily="34" charset="0"/>
              <a:buChar char="•"/>
            </a:pPr>
            <a:endParaRPr lang="en-AU" sz="1000" dirty="0">
              <a:solidFill>
                <a:srgbClr val="41403B"/>
              </a:solidFill>
            </a:endParaRPr>
          </a:p>
          <a:p>
            <a:pPr lvl="0">
              <a:buFont typeface="Arial" panose="020B0604020202020204" pitchFamily="34" charset="0"/>
              <a:buChar char="•"/>
            </a:pPr>
            <a:r>
              <a:rPr lang="en-AU" sz="1200" dirty="0">
                <a:solidFill>
                  <a:srgbClr val="41403B"/>
                </a:solidFill>
              </a:rPr>
              <a:t>Pay as FT or PT (including School-Based, generally 8hpw), with allowances &amp; other entitlements according to Award or Agreement</a:t>
            </a:r>
          </a:p>
          <a:p>
            <a:pPr>
              <a:buFont typeface="Arial" panose="020B0604020202020204" pitchFamily="34" charset="0"/>
              <a:buChar char="•"/>
            </a:pPr>
            <a:r>
              <a:rPr lang="en-AU" sz="1200" dirty="0">
                <a:solidFill>
                  <a:srgbClr val="41403B"/>
                </a:solidFill>
              </a:rPr>
              <a:t>provide</a:t>
            </a:r>
            <a:r>
              <a:rPr lang="en-AU" sz="1400" b="1" dirty="0">
                <a:solidFill>
                  <a:srgbClr val="41403B"/>
                </a:solidFill>
              </a:rPr>
              <a:t> </a:t>
            </a:r>
            <a:r>
              <a:rPr lang="en-AU" sz="1200" dirty="0"/>
              <a:t>opportunity for the employee to learn the skills and acquire the knowledge of the qualification.</a:t>
            </a:r>
          </a:p>
          <a:p>
            <a:pPr>
              <a:buFont typeface="Arial" panose="020B0604020202020204" pitchFamily="34" charset="0"/>
              <a:buChar char="•"/>
            </a:pPr>
            <a:r>
              <a:rPr lang="en-AU" sz="1200" dirty="0"/>
              <a:t>Provide a suitably qualified or appropriately experienced person to facilitate the training and supervise the trainee in the workplace. Regulated Trades will required a Licenced Supervisor.</a:t>
            </a:r>
          </a:p>
          <a:p>
            <a:pPr>
              <a:buFont typeface="Arial" panose="020B0604020202020204" pitchFamily="34" charset="0"/>
              <a:buChar char="•"/>
            </a:pPr>
            <a:r>
              <a:rPr lang="en-AU" sz="1200" dirty="0"/>
              <a:t>access to structured on and/or off-the-job training</a:t>
            </a:r>
          </a:p>
          <a:p>
            <a:pPr>
              <a:buFont typeface="Arial" panose="020B0604020202020204" pitchFamily="34" charset="0"/>
              <a:buChar char="•"/>
            </a:pPr>
            <a:r>
              <a:rPr lang="en-AU" sz="1200" dirty="0"/>
              <a:t>time off work ‘with pay’ to undertake training </a:t>
            </a:r>
            <a:r>
              <a:rPr lang="en-AU" sz="1200" b="1" dirty="0"/>
              <a:t>and/or </a:t>
            </a:r>
            <a:r>
              <a:rPr lang="en-AU" sz="1200" dirty="0"/>
              <a:t>assessment delivered by the Registered Training Organisation (RTO)</a:t>
            </a:r>
          </a:p>
          <a:p>
            <a:r>
              <a:rPr lang="en-AU" sz="1200" dirty="0"/>
              <a:t>Delivery Mode	 </a:t>
            </a:r>
            <a:r>
              <a:rPr lang="en-AU" sz="1200" b="1" dirty="0"/>
              <a:t>‘on-the-job’</a:t>
            </a:r>
            <a:r>
              <a:rPr lang="en-AU" sz="1200" dirty="0"/>
              <a:t>	Minimum 3hpw (can be averaged over 4 weeks)</a:t>
            </a:r>
          </a:p>
          <a:p>
            <a:r>
              <a:rPr lang="en-AU" sz="1200" dirty="0"/>
              <a:t>		</a:t>
            </a:r>
            <a:r>
              <a:rPr lang="en-AU" sz="1200" b="1" dirty="0"/>
              <a:t>‘off-the-job </a:t>
            </a:r>
            <a:r>
              <a:rPr lang="en-AU" sz="1200" b="1" dirty="0" err="1"/>
              <a:t>ie</a:t>
            </a:r>
            <a:r>
              <a:rPr lang="en-AU" sz="1200" b="1" dirty="0"/>
              <a:t> Classroom’ </a:t>
            </a:r>
            <a:r>
              <a:rPr lang="en-AU" sz="1200" dirty="0"/>
              <a:t>Determined by RTO, could be 1 day pw</a:t>
            </a:r>
            <a:endParaRPr lang="en-AU" sz="1200" b="1" dirty="0"/>
          </a:p>
          <a:p>
            <a:pPr>
              <a:buFont typeface="Arial" panose="020B0604020202020204" pitchFamily="34" charset="0"/>
              <a:buChar char="•"/>
            </a:pPr>
            <a:r>
              <a:rPr lang="en-AU" sz="1200" dirty="0"/>
              <a:t>a safe working environment</a:t>
            </a:r>
          </a:p>
          <a:p>
            <a:pPr>
              <a:buFont typeface="Arial" panose="020B0604020202020204" pitchFamily="34" charset="0"/>
              <a:buChar char="•"/>
            </a:pPr>
            <a:r>
              <a:rPr lang="en-AU" sz="1200" dirty="0"/>
              <a:t>a work environment free from any form of harassment</a:t>
            </a:r>
          </a:p>
          <a:p>
            <a:endParaRPr lang="en-AU" sz="1200" dirty="0"/>
          </a:p>
          <a:p>
            <a:r>
              <a:rPr lang="en-AU" sz="1100" dirty="0"/>
              <a:t>Employers are responsible for ensuring that the apprentice or trainee has access to the full range of work required to develop the skills and industry knowledge they need on the job. They also need to observe progress and confirm that learners are developing the required skills and knowledge by liaising regularly with the RTO</a:t>
            </a:r>
          </a:p>
          <a:p>
            <a:pPr lvl="0"/>
            <a:endParaRPr lang="en-AU" sz="1000" dirty="0">
              <a:solidFill>
                <a:srgbClr val="41403B"/>
              </a:solidFill>
            </a:endParaRPr>
          </a:p>
        </p:txBody>
      </p:sp>
    </p:spTree>
    <p:extLst>
      <p:ext uri="{BB962C8B-B14F-4D97-AF65-F5344CB8AC3E}">
        <p14:creationId xmlns:p14="http://schemas.microsoft.com/office/powerpoint/2010/main" val="1705081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933E-F3EA-4D40-A74A-6E6099CF7A8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72F0FA9-E628-4D26-82A6-5DEC85446E74}"/>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2FDD63BD-4083-44A0-9416-F2F645C20A28}"/>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D93910D8-0438-4680-B05D-C12654729FFA}"/>
              </a:ext>
            </a:extLst>
          </p:cNvPr>
          <p:cNvSpPr/>
          <p:nvPr/>
        </p:nvSpPr>
        <p:spPr>
          <a:xfrm>
            <a:off x="390854" y="905232"/>
            <a:ext cx="5137491" cy="4893647"/>
          </a:xfrm>
          <a:prstGeom prst="rect">
            <a:avLst/>
          </a:prstGeom>
        </p:spPr>
        <p:txBody>
          <a:bodyPr wrap="square">
            <a:spAutoFit/>
          </a:bodyPr>
          <a:lstStyle/>
          <a:p>
            <a:pPr marL="342900" lvl="0" indent="-342900" fontAlgn="auto">
              <a:spcBef>
                <a:spcPts val="450"/>
              </a:spcBef>
              <a:spcAft>
                <a:spcPts val="1200"/>
              </a:spcAft>
              <a:buClr>
                <a:srgbClr val="F47D30"/>
              </a:buClr>
            </a:pPr>
            <a:r>
              <a:rPr lang="en-AU" sz="2400" b="1" i="1" dirty="0">
                <a:solidFill>
                  <a:srgbClr val="2BC3C9"/>
                </a:solidFill>
                <a:latin typeface="Verdana" panose="020B0604030504040204" pitchFamily="34" charset="0"/>
                <a:ea typeface="Verdana" panose="020B0604030504040204" pitchFamily="34" charset="0"/>
                <a:cs typeface="Verdana" panose="020B0604030504040204" pitchFamily="34" charset="0"/>
              </a:rPr>
              <a:t>NSW Apprenticeship Definition  </a:t>
            </a:r>
          </a:p>
          <a:p>
            <a:pPr lvl="0"/>
            <a:endParaRPr lang="en-AU" sz="1200" b="1" dirty="0">
              <a:solidFill>
                <a:srgbClr val="41403B"/>
              </a:solidFill>
            </a:endParaRPr>
          </a:p>
          <a:p>
            <a:pPr lvl="0"/>
            <a:endParaRPr lang="en-AU" sz="1200" b="1" dirty="0">
              <a:solidFill>
                <a:srgbClr val="41403B"/>
              </a:solidFill>
            </a:endParaRPr>
          </a:p>
          <a:p>
            <a:pPr lvl="0"/>
            <a:r>
              <a:rPr lang="en-AU" sz="1400" b="1" dirty="0">
                <a:solidFill>
                  <a:srgbClr val="41403B"/>
                </a:solidFill>
              </a:rPr>
              <a:t>ANY EMPLOYEE!! - FT, PT or School-Based (generally 8hpw) where Training Services NSW has declared the qualification available as an Apprenticeship. </a:t>
            </a:r>
          </a:p>
          <a:p>
            <a:pPr lvl="0"/>
            <a:endParaRPr lang="en-AU" sz="1400" b="1" dirty="0">
              <a:solidFill>
                <a:srgbClr val="41403B"/>
              </a:solidFill>
            </a:endParaRPr>
          </a:p>
          <a:p>
            <a:pPr lvl="0"/>
            <a:r>
              <a:rPr lang="en-AU" sz="2400" b="1" i="1" dirty="0">
                <a:solidFill>
                  <a:srgbClr val="2BC3C9"/>
                </a:solidFill>
                <a:latin typeface="Verdana" panose="020B0604030504040204" pitchFamily="34" charset="0"/>
                <a:ea typeface="Verdana" panose="020B0604030504040204" pitchFamily="34" charset="0"/>
                <a:cs typeface="Verdana" panose="020B0604030504040204" pitchFamily="34" charset="0"/>
              </a:rPr>
              <a:t>Citizenship Requirements**</a:t>
            </a:r>
          </a:p>
          <a:p>
            <a:pPr lvl="0"/>
            <a:r>
              <a:rPr lang="en-AU" sz="1400" b="1" dirty="0">
                <a:solidFill>
                  <a:srgbClr val="41403B"/>
                </a:solidFill>
              </a:rPr>
              <a:t>•an Australian citizen**, or</a:t>
            </a:r>
          </a:p>
          <a:p>
            <a:pPr lvl="0"/>
            <a:r>
              <a:rPr lang="en-AU" sz="1400" b="1" dirty="0">
                <a:solidFill>
                  <a:srgbClr val="41403B"/>
                </a:solidFill>
              </a:rPr>
              <a:t>•a foreign national with permanent residency**, or</a:t>
            </a:r>
          </a:p>
          <a:p>
            <a:pPr lvl="0"/>
            <a:r>
              <a:rPr lang="en-AU" sz="1400" b="1" dirty="0">
                <a:solidFill>
                  <a:srgbClr val="41403B"/>
                </a:solidFill>
              </a:rPr>
              <a:t>•a New Zealand passport holder who has been a resident in Australia for more than six months**, or</a:t>
            </a:r>
          </a:p>
          <a:p>
            <a:pPr lvl="0"/>
            <a:r>
              <a:rPr lang="en-AU" sz="1400" b="1" dirty="0">
                <a:solidFill>
                  <a:srgbClr val="41403B"/>
                </a:solidFill>
              </a:rPr>
              <a:t>•a person who holds a visa that is identified by Training Services NSW as being eligible. </a:t>
            </a:r>
          </a:p>
          <a:p>
            <a:pPr lvl="0"/>
            <a:endParaRPr lang="en-AU" sz="1400" b="1" dirty="0">
              <a:solidFill>
                <a:srgbClr val="41403B"/>
              </a:solidFill>
            </a:endParaRPr>
          </a:p>
          <a:p>
            <a:pPr lvl="0"/>
            <a:r>
              <a:rPr lang="en-AU" sz="1400" b="1" dirty="0">
                <a:solidFill>
                  <a:srgbClr val="41403B"/>
                </a:solidFill>
              </a:rPr>
              <a:t>** </a:t>
            </a:r>
            <a:r>
              <a:rPr lang="en-AU" sz="1400" b="1" u="sng" dirty="0">
                <a:solidFill>
                  <a:srgbClr val="41403B"/>
                </a:solidFill>
              </a:rPr>
              <a:t>BAC Eligible – more details later</a:t>
            </a:r>
          </a:p>
          <a:p>
            <a:pPr lvl="0"/>
            <a:endParaRPr lang="en-AU" sz="1400" b="1" dirty="0">
              <a:solidFill>
                <a:srgbClr val="41403B"/>
              </a:solidFill>
            </a:endParaRPr>
          </a:p>
          <a:p>
            <a:pPr lvl="0"/>
            <a:r>
              <a:rPr lang="en-AU" sz="1400" b="1" dirty="0">
                <a:solidFill>
                  <a:srgbClr val="41403B"/>
                </a:solidFill>
              </a:rPr>
              <a:t> </a:t>
            </a:r>
          </a:p>
          <a:p>
            <a:pPr lvl="0"/>
            <a:endParaRPr lang="en-AU" sz="1000" dirty="0">
              <a:solidFill>
                <a:srgbClr val="41403B"/>
              </a:solidFill>
            </a:endParaRPr>
          </a:p>
        </p:txBody>
      </p:sp>
    </p:spTree>
    <p:extLst>
      <p:ext uri="{BB962C8B-B14F-4D97-AF65-F5344CB8AC3E}">
        <p14:creationId xmlns:p14="http://schemas.microsoft.com/office/powerpoint/2010/main" val="1434094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933E-F3EA-4D40-A74A-6E6099CF7A8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72F0FA9-E628-4D26-82A6-5DEC85446E74}"/>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2FDD63BD-4083-44A0-9416-F2F645C20A28}"/>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D93910D8-0438-4680-B05D-C12654729FFA}"/>
              </a:ext>
            </a:extLst>
          </p:cNvPr>
          <p:cNvSpPr/>
          <p:nvPr/>
        </p:nvSpPr>
        <p:spPr>
          <a:xfrm>
            <a:off x="390854" y="905232"/>
            <a:ext cx="5137491" cy="4401205"/>
          </a:xfrm>
          <a:prstGeom prst="rect">
            <a:avLst/>
          </a:prstGeom>
        </p:spPr>
        <p:txBody>
          <a:bodyPr wrap="square">
            <a:spAutoFit/>
          </a:bodyPr>
          <a:lstStyle/>
          <a:p>
            <a:pPr marL="342900" lvl="0" indent="-342900" fontAlgn="auto">
              <a:spcBef>
                <a:spcPts val="450"/>
              </a:spcBef>
              <a:spcAft>
                <a:spcPts val="1200"/>
              </a:spcAft>
              <a:buClr>
                <a:srgbClr val="F47D30"/>
              </a:buClr>
            </a:pPr>
            <a:r>
              <a:rPr lang="en-AU" sz="2400" b="1" i="1" dirty="0">
                <a:solidFill>
                  <a:srgbClr val="2BC3C9"/>
                </a:solidFill>
                <a:latin typeface="Verdana" panose="020B0604030504040204" pitchFamily="34" charset="0"/>
                <a:ea typeface="Verdana" panose="020B0604030504040204" pitchFamily="34" charset="0"/>
                <a:cs typeface="Verdana" panose="020B0604030504040204" pitchFamily="34" charset="0"/>
              </a:rPr>
              <a:t>NSW Traineeships ‘New Entrant’ Definition  </a:t>
            </a:r>
          </a:p>
          <a:p>
            <a:pPr lvl="0"/>
            <a:endParaRPr lang="en-AU" sz="1200" b="1" dirty="0">
              <a:solidFill>
                <a:srgbClr val="41403B"/>
              </a:solidFill>
            </a:endParaRPr>
          </a:p>
          <a:p>
            <a:pPr lvl="0"/>
            <a:endParaRPr lang="en-AU" sz="1200" b="1" dirty="0">
              <a:solidFill>
                <a:srgbClr val="41403B"/>
              </a:solidFill>
            </a:endParaRPr>
          </a:p>
          <a:p>
            <a:pPr lvl="0"/>
            <a:r>
              <a:rPr lang="en-AU" sz="1400" b="1" dirty="0">
                <a:solidFill>
                  <a:srgbClr val="41403B"/>
                </a:solidFill>
              </a:rPr>
              <a:t>A person is eligible to be approved as a new entrant trainee if they have been employed by their traineeship employer:</a:t>
            </a:r>
          </a:p>
          <a:p>
            <a:pPr lvl="0"/>
            <a:endParaRPr lang="en-AU" sz="1400" b="1" dirty="0">
              <a:solidFill>
                <a:srgbClr val="41403B"/>
              </a:solidFill>
            </a:endParaRPr>
          </a:p>
          <a:p>
            <a:pPr marL="285750" lvl="0" indent="-285750">
              <a:buFont typeface="Arial" panose="020B0604020202020204" pitchFamily="34" charset="0"/>
              <a:buChar char="•"/>
            </a:pPr>
            <a:r>
              <a:rPr lang="en-AU" sz="1200" dirty="0">
                <a:solidFill>
                  <a:srgbClr val="41403B"/>
                </a:solidFill>
              </a:rPr>
              <a:t>for </a:t>
            </a:r>
            <a:r>
              <a:rPr lang="en-AU" sz="1200" b="1" dirty="0">
                <a:solidFill>
                  <a:srgbClr val="41403B"/>
                </a:solidFill>
              </a:rPr>
              <a:t>less than 3 months as a full-time</a:t>
            </a:r>
            <a:r>
              <a:rPr lang="en-AU" sz="1200" dirty="0">
                <a:solidFill>
                  <a:srgbClr val="41403B"/>
                </a:solidFill>
              </a:rPr>
              <a:t>, full-time equivalent part-time/casual, or a combination of these prior to the commencement of the traineeship;</a:t>
            </a:r>
          </a:p>
          <a:p>
            <a:pPr marL="285750" lvl="0" indent="-285750">
              <a:buFont typeface="Arial" panose="020B0604020202020204" pitchFamily="34" charset="0"/>
              <a:buChar char="•"/>
            </a:pPr>
            <a:r>
              <a:rPr lang="en-AU" sz="1200" dirty="0">
                <a:solidFill>
                  <a:srgbClr val="41403B"/>
                </a:solidFill>
              </a:rPr>
              <a:t>for </a:t>
            </a:r>
            <a:r>
              <a:rPr lang="en-AU" sz="1200" b="1" dirty="0">
                <a:solidFill>
                  <a:srgbClr val="41403B"/>
                </a:solidFill>
              </a:rPr>
              <a:t>less than 12 months as a part-time </a:t>
            </a:r>
            <a:r>
              <a:rPr lang="en-AU" sz="1200" dirty="0">
                <a:solidFill>
                  <a:srgbClr val="41403B"/>
                </a:solidFill>
              </a:rPr>
              <a:t>or part-time equivalent casual employee prior to the commencement of the traineeship;</a:t>
            </a:r>
          </a:p>
          <a:p>
            <a:pPr marL="285750" lvl="0" indent="-285750">
              <a:buFont typeface="Arial" panose="020B0604020202020204" pitchFamily="34" charset="0"/>
              <a:buChar char="•"/>
            </a:pPr>
            <a:r>
              <a:rPr lang="en-AU" sz="1200" dirty="0">
                <a:solidFill>
                  <a:srgbClr val="41403B"/>
                </a:solidFill>
              </a:rPr>
              <a:t>for </a:t>
            </a:r>
            <a:r>
              <a:rPr lang="en-AU" sz="1200" b="1" dirty="0">
                <a:solidFill>
                  <a:srgbClr val="41403B"/>
                </a:solidFill>
              </a:rPr>
              <a:t>less than 12 months in a combination of part-time, casual and full-time (or equivalent) </a:t>
            </a:r>
            <a:r>
              <a:rPr lang="en-AU" sz="1200" dirty="0">
                <a:solidFill>
                  <a:srgbClr val="41403B"/>
                </a:solidFill>
              </a:rPr>
              <a:t>employment prior to the commencement of the traineeship.</a:t>
            </a:r>
          </a:p>
          <a:p>
            <a:pPr lvl="0"/>
            <a:endParaRPr lang="en-AU" sz="1200" dirty="0">
              <a:solidFill>
                <a:srgbClr val="41403B"/>
              </a:solidFill>
            </a:endParaRPr>
          </a:p>
          <a:p>
            <a:pPr lvl="0"/>
            <a:r>
              <a:rPr lang="en-AU" sz="1000" b="1" dirty="0">
                <a:solidFill>
                  <a:srgbClr val="41403B"/>
                </a:solidFill>
              </a:rPr>
              <a:t>NB 1: </a:t>
            </a:r>
            <a:r>
              <a:rPr lang="en-AU" sz="1000" dirty="0">
                <a:solidFill>
                  <a:srgbClr val="41403B"/>
                </a:solidFill>
              </a:rPr>
              <a:t>Periods of part-time or casual employment where the learner is </a:t>
            </a:r>
            <a:r>
              <a:rPr lang="en-AU" sz="1000" b="1" dirty="0">
                <a:solidFill>
                  <a:srgbClr val="41403B"/>
                </a:solidFill>
              </a:rPr>
              <a:t>working 30 or more hours a week </a:t>
            </a:r>
            <a:r>
              <a:rPr lang="en-AU" sz="1000" dirty="0">
                <a:solidFill>
                  <a:srgbClr val="41403B"/>
                </a:solidFill>
              </a:rPr>
              <a:t>should be </a:t>
            </a:r>
            <a:r>
              <a:rPr lang="en-AU" sz="1000" b="1" dirty="0">
                <a:solidFill>
                  <a:srgbClr val="41403B"/>
                </a:solidFill>
              </a:rPr>
              <a:t>considered full-time "equivalent" </a:t>
            </a:r>
            <a:r>
              <a:rPr lang="en-AU" sz="1000" dirty="0">
                <a:solidFill>
                  <a:srgbClr val="41403B"/>
                </a:solidFill>
              </a:rPr>
              <a:t>for the purpose of these calculations. </a:t>
            </a:r>
            <a:br>
              <a:rPr lang="en-AU" sz="1000" dirty="0">
                <a:solidFill>
                  <a:srgbClr val="41403B"/>
                </a:solidFill>
              </a:rPr>
            </a:br>
            <a:r>
              <a:rPr lang="en-AU" sz="1000" b="1" dirty="0">
                <a:solidFill>
                  <a:srgbClr val="41403B"/>
                </a:solidFill>
              </a:rPr>
              <a:t>NB 2:</a:t>
            </a:r>
            <a:r>
              <a:rPr lang="en-AU" sz="1000" dirty="0">
                <a:solidFill>
                  <a:srgbClr val="41403B"/>
                </a:solidFill>
              </a:rPr>
              <a:t> A person who commences a School-Based Traineeship is deemed a new entrant trainee, regardless of how long they were employed by the same employer prior to commencing the traineeship.</a:t>
            </a:r>
          </a:p>
        </p:txBody>
      </p:sp>
    </p:spTree>
    <p:extLst>
      <p:ext uri="{BB962C8B-B14F-4D97-AF65-F5344CB8AC3E}">
        <p14:creationId xmlns:p14="http://schemas.microsoft.com/office/powerpoint/2010/main" val="3159784949"/>
      </p:ext>
    </p:extLst>
  </p:cSld>
  <p:clrMapOvr>
    <a:masterClrMapping/>
  </p:clrMapOvr>
</p:sld>
</file>

<file path=ppt/theme/theme1.xml><?xml version="1.0" encoding="utf-8"?>
<a:theme xmlns:a="http://schemas.openxmlformats.org/drawingml/2006/main" name="ASA NSW Front">
  <a:themeElements>
    <a:clrScheme name="ASA 1">
      <a:dk1>
        <a:srgbClr val="41403B"/>
      </a:dk1>
      <a:lt1>
        <a:sysClr val="window" lastClr="FFFFFF"/>
      </a:lt1>
      <a:dk2>
        <a:srgbClr val="2BC3C9"/>
      </a:dk2>
      <a:lt2>
        <a:srgbClr val="F68D2E"/>
      </a:lt2>
      <a:accent1>
        <a:srgbClr val="2DCCD3"/>
      </a:accent1>
      <a:accent2>
        <a:srgbClr val="F68D2E"/>
      </a:accent2>
      <a:accent3>
        <a:srgbClr val="FFB81C"/>
      </a:accent3>
      <a:accent4>
        <a:srgbClr val="005E5D"/>
      </a:accent4>
      <a:accent5>
        <a:srgbClr val="279989"/>
      </a:accent5>
      <a:accent6>
        <a:srgbClr val="414046"/>
      </a:accent6>
      <a:hlink>
        <a:srgbClr val="414042"/>
      </a:hlink>
      <a:folHlink>
        <a:srgbClr val="2DCCD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 2304 ASA PPT Slides - Mental Health Day" id="{F4023B58-1EDE-B443-BBEC-471523E10EF4}" vid="{EE55AF46-89F8-DE45-A31E-7754DE7C01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8A0BBDED1D584EB19A5A5BE8C28EAD" ma:contentTypeVersion="15" ma:contentTypeDescription="Create a new document." ma:contentTypeScope="" ma:versionID="9e2810763c9231f7329e78ab3be2af4f">
  <xsd:schema xmlns:xsd="http://www.w3.org/2001/XMLSchema" xmlns:xs="http://www.w3.org/2001/XMLSchema" xmlns:p="http://schemas.microsoft.com/office/2006/metadata/properties" xmlns:ns1="http://schemas.microsoft.com/sharepoint/v3" xmlns:ns3="5dfe0343-7982-48c0-96a7-8f1f4dbee5df" xmlns:ns4="8f03fef2-1157-4ac9-903d-b6f5ede66234" targetNamespace="http://schemas.microsoft.com/office/2006/metadata/properties" ma:root="true" ma:fieldsID="19a81b1b92c0e04736b4cc422169db7d" ns1:_="" ns3:_="" ns4:_="">
    <xsd:import namespace="http://schemas.microsoft.com/sharepoint/v3"/>
    <xsd:import namespace="5dfe0343-7982-48c0-96a7-8f1f4dbee5df"/>
    <xsd:import namespace="8f03fef2-1157-4ac9-903d-b6f5ede6623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e0343-7982-48c0-96a7-8f1f4dbee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03fef2-1157-4ac9-903d-b6f5ede6623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132CE86-3873-455D-B85C-F870E127C2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dfe0343-7982-48c0-96a7-8f1f4dbee5df"/>
    <ds:schemaRef ds:uri="8f03fef2-1157-4ac9-903d-b6f5ede662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DE5325-07F3-439F-AA8D-BED2ED9AA141}">
  <ds:schemaRefs>
    <ds:schemaRef ds:uri="http://schemas.microsoft.com/sharepoint/v3/contenttype/forms"/>
  </ds:schemaRefs>
</ds:datastoreItem>
</file>

<file path=customXml/itemProps3.xml><?xml version="1.0" encoding="utf-8"?>
<ds:datastoreItem xmlns:ds="http://schemas.openxmlformats.org/officeDocument/2006/customXml" ds:itemID="{2514410E-F095-4A24-856B-F7BD8B8C97E3}">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8f03fef2-1157-4ac9-903d-b6f5ede66234"/>
    <ds:schemaRef ds:uri="http://schemas.microsoft.com/sharepoint/v3"/>
    <ds:schemaRef ds:uri="5dfe0343-7982-48c0-96a7-8f1f4dbee5df"/>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 2304 ASA PPT Slides - Mental Health Day</Template>
  <TotalTime>1851</TotalTime>
  <Words>869</Words>
  <Application>Microsoft Office PowerPoint</Application>
  <PresentationFormat>On-screen Show (4:3)</PresentationFormat>
  <Paragraphs>107</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ＭＳ Ｐゴシック</vt:lpstr>
      <vt:lpstr>Arial</vt:lpstr>
      <vt:lpstr>Calibri</vt:lpstr>
      <vt:lpstr>Calibri-Bold</vt:lpstr>
      <vt:lpstr>Lucida Grande</vt:lpstr>
      <vt:lpstr>Verdana</vt:lpstr>
      <vt:lpstr>ASA NSW Front</vt:lpstr>
      <vt:lpstr>PowerPoint Presentation</vt:lpstr>
      <vt:lpstr>PowerPoint Presentation</vt:lpstr>
      <vt:lpstr>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NSWBC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Justine Perry</dc:creator>
  <cp:lastModifiedBy>Amy Murray</cp:lastModifiedBy>
  <cp:revision>99</cp:revision>
  <dcterms:created xsi:type="dcterms:W3CDTF">2019-09-11T05:34:17Z</dcterms:created>
  <dcterms:modified xsi:type="dcterms:W3CDTF">2021-08-25T05:06:16Z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0x010100588A0BBDED1D584EB19A5A5BE8C28EAD</vt:lpwstr>
  </property>
</Properties>
</file>